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</p:sldMasterIdLst>
  <p:notesMasterIdLst>
    <p:notesMasterId r:id="rId27"/>
  </p:notesMasterIdLst>
  <p:sldIdLst>
    <p:sldId id="259" r:id="rId4"/>
    <p:sldId id="258" r:id="rId5"/>
    <p:sldId id="260" r:id="rId6"/>
    <p:sldId id="282" r:id="rId7"/>
    <p:sldId id="283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190E35-B5E5-445B-8D40-A3F95570FE1C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FAD99-AFD8-4409-A88B-85CDCE358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545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AD99-AFD8-4409-A88B-85CDCE35862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800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3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4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2" y="1009654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3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2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8" y="5357596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6" y="5357596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2" y="5357596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3" y="925694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3" y="1106316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8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510E-558C-4E13-A5B6-E259340429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2EDF-3C53-4514-BD17-7F56FC74962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069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510E-558C-4E13-A5B6-E259340429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2EDF-3C53-4514-BD17-7F56FC74962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384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71"/>
            <a:ext cx="644750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510E-558C-4E13-A5B6-E259340429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2EDF-3C53-4514-BD17-7F56FC74962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740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2" y="2160589"/>
            <a:ext cx="3138026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510E-558C-4E13-A5B6-E259340429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2EDF-3C53-4514-BD17-7F56FC74962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937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11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11" y="2737250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9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90" y="2737250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510E-558C-4E13-A5B6-E259340429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2EDF-3C53-4514-BD17-7F56FC74962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670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510E-558C-4E13-A5B6-E259340429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2EDF-3C53-4514-BD17-7F56FC74962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596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510E-558C-4E13-A5B6-E259340429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2EDF-3C53-4514-BD17-7F56FC74962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498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8" y="514929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510E-558C-4E13-A5B6-E259340429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2EDF-3C53-4514-BD17-7F56FC74962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006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2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510E-558C-4E13-A5B6-E259340429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2EDF-3C53-4514-BD17-7F56FC74962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889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510E-558C-4E13-A5B6-E259340429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2EDF-3C53-4514-BD17-7F56FC74962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53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2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510E-558C-4E13-A5B6-E259340429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2EDF-3C53-4514-BD17-7F56FC74962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72886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510E-558C-4E13-A5B6-E259340429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2EDF-3C53-4514-BD17-7F56FC74962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407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2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510E-558C-4E13-A5B6-E259340429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2EDF-3C53-4514-BD17-7F56FC74962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57967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510E-558C-4E13-A5B6-E259340429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2EDF-3C53-4514-BD17-7F56FC74962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076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510E-558C-4E13-A5B6-E259340429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2EDF-3C53-4514-BD17-7F56FC74962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8540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7" y="609604"/>
            <a:ext cx="978557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3" y="609600"/>
            <a:ext cx="5295113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510E-558C-4E13-A5B6-E259340429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2EDF-3C53-4514-BD17-7F56FC74962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81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510E-558C-4E13-A5B6-E259340429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2EDF-3C53-4514-BD17-7F56FC74962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3623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510E-558C-4E13-A5B6-E259340429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2EDF-3C53-4514-BD17-7F56FC74962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844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80" y="2239434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9" y="3725338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510E-558C-4E13-A5B6-E259340429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2EDF-3C53-4514-BD17-7F56FC74962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7682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510E-558C-4E13-A5B6-E259340429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2EDF-3C53-4514-BD17-7F56FC74962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6008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510E-558C-4E13-A5B6-E259340429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2EDF-3C53-4514-BD17-7F56FC74962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43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510E-558C-4E13-A5B6-E259340429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2EDF-3C53-4514-BD17-7F56FC74962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32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510E-558C-4E13-A5B6-E259340429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2EDF-3C53-4514-BD17-7F56FC74962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6554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510E-558C-4E13-A5B6-E259340429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2EDF-3C53-4514-BD17-7F56FC74962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0277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510E-558C-4E13-A5B6-E259340429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2EDF-3C53-4514-BD17-7F56FC74962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477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510E-558C-4E13-A5B6-E259340429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2EDF-3C53-4514-BD17-7F56FC74962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2973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510E-558C-4E13-A5B6-E259340429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2EDF-3C53-4514-BD17-7F56FC74962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38926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510E-558C-4E13-A5B6-E259340429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2EDF-3C53-4514-BD17-7F56FC74962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590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510E-558C-4E13-A5B6-E259340429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2EDF-3C53-4514-BD17-7F56FC74962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2684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510E-558C-4E13-A5B6-E259340429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2EDF-3C53-4514-BD17-7F56FC74962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069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510E-558C-4E13-A5B6-E259340429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2EDF-3C53-4514-BD17-7F56FC74962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9177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510E-558C-4E13-A5B6-E259340429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2EDF-3C53-4514-BD17-7F56FC74962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021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71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4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8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6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10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6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2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6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9" y="5885676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6" y="5829265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5" y="5896965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6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60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4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70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7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8" y="5888741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71" y="5831041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91" y="5900030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2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3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5" y="817586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2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9" y="5809156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3" y="5809156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4" y="5809156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7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6510E-558C-4E13-A5B6-E259340429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7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9" y="6041367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8C72EDF-3C53-4514-BD17-7F56FC74962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0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6510E-558C-4E13-A5B6-E2593404292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8C72EDF-3C53-4514-BD17-7F56FC74962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15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tarshcool.ucoz.ru/" TargetMode="External"/><Relationship Id="rId2" Type="http://schemas.openxmlformats.org/officeDocument/2006/relationships/hyperlink" Target="mailto:shkolaxi@yandex.ru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1%D0%B0%D1%80%D0%BD%D0%B0%D1%83%D0%BB" TargetMode="External"/><Relationship Id="rId2" Type="http://schemas.openxmlformats.org/officeDocument/2006/relationships/hyperlink" Target="https://ru.wikipedia.org/wiki/%D0%97%D0%B0%D1%80%D0%B8%D0%BD%D1%81%D0%BA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6988B01F44CE71C1302FF4DFB6207AFC5050070A502278AB31633FDC6F341CB01E57F06C58EDC8989565ADF3BE3A7ECB75F5416A8FB4E58AQ5s5B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628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Вакансии педагогических работников в общеобразовательных организациях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Заринского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района</a:t>
            </a:r>
            <a:br>
              <a:rPr lang="ru-RU" b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(на 2022-2023 уч. год)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6" name="Picture 2" descr="D:\Users\OMETOD-PC2\Desktop\о районе\алтай-1024x7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2" y="3645024"/>
            <a:ext cx="4032448" cy="2520280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124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764704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+mj-lt"/>
              </a:rPr>
              <a:t>Муниципальное казенное общеобразовательное учреждение «</a:t>
            </a:r>
            <a:r>
              <a:rPr lang="ru-RU" sz="2400" b="1" i="1" dirty="0" err="1">
                <a:solidFill>
                  <a:srgbClr val="002060"/>
                </a:solidFill>
                <a:latin typeface="+mj-lt"/>
              </a:rPr>
              <a:t>Смазневская</a:t>
            </a:r>
            <a:r>
              <a:rPr lang="ru-RU" sz="2400" b="1" i="1" dirty="0">
                <a:solidFill>
                  <a:srgbClr val="002060"/>
                </a:solidFill>
                <a:latin typeface="+mj-lt"/>
              </a:rPr>
              <a:t> средняя общеобразовательная школа»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2060848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Почтовый адрес: 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659140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, Алтайский край, 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1600" dirty="0" err="1" smtClean="0">
                <a:solidFill>
                  <a:schemeClr val="accent2">
                    <a:lumMod val="75000"/>
                  </a:schemeClr>
                </a:solidFill>
              </a:rPr>
              <a:t>Заринский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район, 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ст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Смазнево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ул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. Гагарина, 1 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Телефон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38595) 27-2-68 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41842" t="40351" r="22632" b="24211"/>
          <a:stretch/>
        </p:blipFill>
        <p:spPr bwMode="auto">
          <a:xfrm>
            <a:off x="3203848" y="2420888"/>
            <a:ext cx="5184576" cy="3096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558924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600" dirty="0">
                <a:solidFill>
                  <a:srgbClr val="AA2B1E">
                    <a:lumMod val="75000"/>
                  </a:srgbClr>
                </a:solidFill>
              </a:rPr>
              <a:t>Директор школы: </a:t>
            </a:r>
          </a:p>
          <a:p>
            <a:pPr lvl="0"/>
            <a:r>
              <a:rPr lang="ru-RU" sz="1600" dirty="0">
                <a:solidFill>
                  <a:srgbClr val="AA2B1E">
                    <a:lumMod val="75000"/>
                  </a:srgbClr>
                </a:solidFill>
              </a:rPr>
              <a:t>Жмакина Наталья Михайловна </a:t>
            </a:r>
          </a:p>
        </p:txBody>
      </p:sp>
    </p:spTree>
    <p:extLst>
      <p:ext uri="{BB962C8B-B14F-4D97-AF65-F5344CB8AC3E}">
        <p14:creationId xmlns:p14="http://schemas.microsoft.com/office/powerpoint/2010/main" val="2201880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33552" t="24561" r="17304" b="7719"/>
          <a:stretch/>
        </p:blipFill>
        <p:spPr bwMode="auto">
          <a:xfrm>
            <a:off x="1115616" y="620688"/>
            <a:ext cx="5544616" cy="36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34145" t="27719" r="16712" b="28421"/>
          <a:stretch/>
        </p:blipFill>
        <p:spPr bwMode="auto">
          <a:xfrm>
            <a:off x="4788024" y="2348880"/>
            <a:ext cx="3600400" cy="20162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4"/>
          <a:srcRect l="33947" t="22456" r="16909" b="31228"/>
          <a:stretch/>
        </p:blipFill>
        <p:spPr bwMode="auto">
          <a:xfrm>
            <a:off x="1403648" y="4149080"/>
            <a:ext cx="3456384" cy="20882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23027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33947" t="24210" r="16711" b="17543"/>
          <a:stretch/>
        </p:blipFill>
        <p:spPr bwMode="auto">
          <a:xfrm>
            <a:off x="1547664" y="692696"/>
            <a:ext cx="5256584" cy="3312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33749" t="35467" r="16810" b="31484"/>
          <a:stretch/>
        </p:blipFill>
        <p:spPr bwMode="auto">
          <a:xfrm>
            <a:off x="1547664" y="4005064"/>
            <a:ext cx="5256584" cy="20882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05249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620688"/>
            <a:ext cx="6840760" cy="1043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Аламбайская</a:t>
            </a:r>
            <a:r>
              <a:rPr lang="ru-RU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сош</a:t>
            </a:r>
            <a:r>
              <a:rPr lang="ru-RU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, </a:t>
            </a:r>
            <a:endParaRPr lang="ru-RU" sz="2400" i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филиал </a:t>
            </a:r>
            <a:r>
              <a:rPr lang="ru-RU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МКОУ «</a:t>
            </a:r>
            <a:r>
              <a:rPr lang="ru-RU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Новодраченинская</a:t>
            </a:r>
            <a:r>
              <a:rPr lang="ru-RU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сош</a:t>
            </a:r>
            <a:r>
              <a:rPr lang="ru-RU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»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628800"/>
            <a:ext cx="4572000" cy="70923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Перечень объектов инфраструктуры :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Почта, 2 магазина, ФАП,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пекарня</a:t>
            </a:r>
            <a:endParaRPr lang="ru-RU" sz="16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2050" name="Picture 2" descr="D:\Users\OMETOD-PC2\Desktop\о районе\вакансии\IMG-20220217-W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48880"/>
            <a:ext cx="5256584" cy="306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79912" y="5301208"/>
            <a:ext cx="4572000" cy="7294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Предприятие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– ООО «Объединенная лесная компания»- заготовка древесины</a:t>
            </a:r>
            <a:endParaRPr lang="ru-RU" sz="16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55820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3456384" cy="3087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Сведения об ОО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Кабинет физики  и информатики( </a:t>
            </a:r>
            <a:r>
              <a:rPr lang="ru-RU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5 компьютеров, АРМ учителя полный, локальная сеть, высокоскоростной интернет, лаборантская, лабораторное оборудование для лабораторных работ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)</a:t>
            </a:r>
            <a:endParaRPr lang="ru-RU" sz="16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4293096"/>
            <a:ext cx="3707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</a:rPr>
              <a:t>Кабинет начальных классов (</a:t>
            </a:r>
            <a:r>
              <a:rPr lang="ru-RU" i="1" dirty="0">
                <a:solidFill>
                  <a:srgbClr val="002060"/>
                </a:solidFill>
                <a:latin typeface="Times New Roman"/>
                <a:ea typeface="Times New Roman"/>
              </a:rPr>
              <a:t>АРМ учителя полный, локальная сеть, высокоскоростной интернет, оборудован в соответствии с ФГОС НОО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</a:rPr>
              <a:t>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08720"/>
            <a:ext cx="446449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45024"/>
            <a:ext cx="3816424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800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20688"/>
            <a:ext cx="7488832" cy="3969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Вакансии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b="1" i="1" u="sng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Учитель физики и математики</a:t>
            </a:r>
            <a:endParaRPr lang="ru-RU" sz="16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Физики- 7 часов</a:t>
            </a:r>
            <a:endParaRPr lang="ru-RU" sz="16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Математика-25 часов</a:t>
            </a:r>
            <a:endParaRPr lang="ru-RU" sz="16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Информатика-3 часа </a:t>
            </a:r>
            <a:endParaRPr lang="ru-RU" sz="16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Всего 35 часов</a:t>
            </a:r>
            <a:endParaRPr lang="ru-RU" sz="16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16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b="1" i="1" u="sng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Учитель начальных классов</a:t>
            </a:r>
            <a:endParaRPr lang="ru-RU" sz="16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2,4 классы -24 часа</a:t>
            </a:r>
            <a:endParaRPr lang="ru-RU" sz="16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Обучение на дому </a:t>
            </a:r>
            <a:endParaRPr lang="ru-RU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по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программе 8 вида – 8 часов</a:t>
            </a:r>
            <a:endParaRPr lang="ru-RU" sz="16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Внеурочная деятельность -1 час</a:t>
            </a:r>
            <a:endParaRPr lang="ru-RU" sz="16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Всего 33 часа</a:t>
            </a:r>
            <a:endParaRPr lang="ru-RU" sz="1600" dirty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4098" name="Picture 2" descr="D:\Users\OMETOD-PC2\Desktop\о районе\вакансии\IMG-20220217-WA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844824"/>
            <a:ext cx="4392488" cy="296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109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44" descr="C:\Users\Director\Desktop\буклет\20200507_08463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116632"/>
            <a:ext cx="52200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prstClr val="black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latin typeface="Arial Black" pitchFamily="34" charset="0"/>
                <a:cs typeface="Arial" pitchFamily="34" charset="0"/>
              </a:rPr>
              <a:t>МКОУ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prstClr val="black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latin typeface="Arial Black" pitchFamily="34" charset="0"/>
                <a:cs typeface="Arial" pitchFamily="34" charset="0"/>
              </a:rPr>
              <a:t>«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prstClr val="black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latin typeface="Arial Black" pitchFamily="34" charset="0"/>
                <a:cs typeface="Arial" pitchFamily="34" charset="0"/>
              </a:rPr>
              <a:t>Стародраченинская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prstClr val="black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prstClr val="black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latin typeface="Arial Black" pitchFamily="34" charset="0"/>
                <a:cs typeface="Arial" pitchFamily="34" charset="0"/>
              </a:rPr>
              <a:t>с.о.ш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prstClr val="black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latin typeface="Arial Black" pitchFamily="34" charset="0"/>
                <a:cs typeface="Arial" pitchFamily="34" charset="0"/>
              </a:rPr>
              <a:t>.»</a:t>
            </a:r>
          </a:p>
        </p:txBody>
      </p:sp>
    </p:spTree>
    <p:extLst>
      <p:ext uri="{BB962C8B-B14F-4D97-AF65-F5344CB8AC3E}">
        <p14:creationId xmlns:p14="http://schemas.microsoft.com/office/powerpoint/2010/main" val="3536547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4"/>
          <p:cNvSpPr>
            <a:spLocks noChangeArrowheads="1"/>
          </p:cNvSpPr>
          <p:nvPr/>
        </p:nvSpPr>
        <p:spPr bwMode="auto">
          <a:xfrm>
            <a:off x="683568" y="548680"/>
            <a:ext cx="7776864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>
                <a:latin typeface="+mj-lt"/>
              </a:rPr>
              <a:t>Основные сведения</a:t>
            </a:r>
            <a:endParaRPr lang="ru-RU" sz="1600" u="sng" dirty="0">
              <a:latin typeface="+mj-lt"/>
            </a:endParaRPr>
          </a:p>
          <a:p>
            <a:r>
              <a:rPr lang="ru-RU" sz="1600" b="1" dirty="0">
                <a:latin typeface="+mj-lt"/>
              </a:rPr>
              <a:t>  Название:  </a:t>
            </a:r>
            <a:r>
              <a:rPr lang="ru-RU" sz="1600" dirty="0">
                <a:latin typeface="+mj-lt"/>
              </a:rPr>
              <a:t>Муниципальное казённое общеобразовательное учреждение "</a:t>
            </a:r>
            <a:r>
              <a:rPr lang="ru-RU" sz="1600" dirty="0" err="1">
                <a:latin typeface="+mj-lt"/>
              </a:rPr>
              <a:t>Стародраченинская</a:t>
            </a:r>
            <a:r>
              <a:rPr lang="ru-RU" sz="1600" dirty="0">
                <a:latin typeface="+mj-lt"/>
              </a:rPr>
              <a:t> средняя общеобразовательная школа" </a:t>
            </a:r>
            <a:r>
              <a:rPr lang="ru-RU" sz="1600" dirty="0" err="1">
                <a:latin typeface="+mj-lt"/>
              </a:rPr>
              <a:t>Заринского</a:t>
            </a:r>
            <a:r>
              <a:rPr lang="ru-RU" sz="1600" dirty="0">
                <a:latin typeface="+mj-lt"/>
              </a:rPr>
              <a:t> района Алтайского края (МКОУ "</a:t>
            </a:r>
            <a:r>
              <a:rPr lang="ru-RU" sz="1600" dirty="0" err="1">
                <a:latin typeface="+mj-lt"/>
              </a:rPr>
              <a:t>Стародраченинская</a:t>
            </a:r>
            <a:r>
              <a:rPr lang="ru-RU" sz="1600" dirty="0">
                <a:latin typeface="+mj-lt"/>
              </a:rPr>
              <a:t> </a:t>
            </a:r>
            <a:r>
              <a:rPr lang="ru-RU" sz="1600" dirty="0" err="1">
                <a:latin typeface="+mj-lt"/>
              </a:rPr>
              <a:t>с.о.ш</a:t>
            </a:r>
            <a:r>
              <a:rPr lang="ru-RU" sz="1600" dirty="0">
                <a:latin typeface="+mj-lt"/>
              </a:rPr>
              <a:t>.")</a:t>
            </a:r>
          </a:p>
          <a:p>
            <a:endParaRPr lang="ru-RU" sz="1600" b="1" dirty="0">
              <a:latin typeface="+mj-lt"/>
            </a:endParaRPr>
          </a:p>
          <a:p>
            <a:r>
              <a:rPr lang="ru-RU" sz="1600" b="1" dirty="0">
                <a:latin typeface="+mj-lt"/>
              </a:rPr>
              <a:t>Адрес школы: </a:t>
            </a:r>
            <a:r>
              <a:rPr lang="ru-RU" sz="1600" dirty="0">
                <a:latin typeface="+mj-lt"/>
              </a:rPr>
              <a:t> 659122  Алтайский край, </a:t>
            </a:r>
            <a:r>
              <a:rPr lang="ru-RU" sz="1600" dirty="0" err="1">
                <a:latin typeface="+mj-lt"/>
              </a:rPr>
              <a:t>Заринский</a:t>
            </a:r>
            <a:r>
              <a:rPr lang="ru-RU" sz="1600" dirty="0">
                <a:latin typeface="+mj-lt"/>
              </a:rPr>
              <a:t> район, </a:t>
            </a:r>
            <a:r>
              <a:rPr lang="ru-RU" sz="1600" dirty="0" err="1">
                <a:latin typeface="+mj-lt"/>
              </a:rPr>
              <a:t>с.Стародраченино</a:t>
            </a:r>
            <a:r>
              <a:rPr lang="ru-RU" sz="1600" dirty="0">
                <a:latin typeface="+mj-lt"/>
              </a:rPr>
              <a:t>, ул. Юбилейная, 9А</a:t>
            </a:r>
          </a:p>
          <a:p>
            <a:endParaRPr lang="ru-RU" sz="1600" b="1" dirty="0">
              <a:latin typeface="+mj-lt"/>
            </a:endParaRPr>
          </a:p>
          <a:p>
            <a:r>
              <a:rPr lang="ru-RU" sz="1600" b="1" dirty="0">
                <a:latin typeface="+mj-lt"/>
              </a:rPr>
              <a:t>Телефон (факс)</a:t>
            </a:r>
            <a:r>
              <a:rPr lang="ru-RU" sz="1600" dirty="0">
                <a:latin typeface="+mj-lt"/>
              </a:rPr>
              <a:t>: (838595) 29-3-68    </a:t>
            </a:r>
            <a:r>
              <a:rPr lang="ru-RU" sz="1600" b="1" dirty="0" err="1">
                <a:latin typeface="+mj-lt"/>
              </a:rPr>
              <a:t>E-mail</a:t>
            </a:r>
            <a:r>
              <a:rPr lang="ru-RU" sz="1600" dirty="0">
                <a:latin typeface="+mj-lt"/>
              </a:rPr>
              <a:t>: </a:t>
            </a:r>
            <a:r>
              <a:rPr lang="ru-RU" sz="1600" dirty="0" err="1">
                <a:latin typeface="+mj-lt"/>
                <a:hlinkClick r:id="rId2"/>
              </a:rPr>
              <a:t>shkolaxi@yandex.ru</a:t>
            </a:r>
            <a:endParaRPr lang="ru-RU" sz="1600" dirty="0">
              <a:latin typeface="+mj-lt"/>
            </a:endParaRPr>
          </a:p>
          <a:p>
            <a:r>
              <a:rPr lang="ru-RU" sz="1600" b="1" dirty="0">
                <a:latin typeface="+mj-lt"/>
              </a:rPr>
              <a:t>Официальный сайт: </a:t>
            </a:r>
            <a:r>
              <a:rPr lang="en-US" sz="1600" dirty="0">
                <a:latin typeface="+mj-lt"/>
                <a:hlinkClick r:id="rId3"/>
              </a:rPr>
              <a:t>https://starshcool.ucoz.ru/</a:t>
            </a:r>
            <a:endParaRPr lang="ru-RU" sz="1600" dirty="0">
              <a:latin typeface="+mj-lt"/>
            </a:endParaRPr>
          </a:p>
          <a:p>
            <a:endParaRPr lang="ru-RU" sz="1600" dirty="0">
              <a:latin typeface="+mj-lt"/>
            </a:endParaRPr>
          </a:p>
          <a:p>
            <a:pPr algn="just">
              <a:buFont typeface="Arial" charset="0"/>
              <a:buChar char="•"/>
            </a:pPr>
            <a:r>
              <a:rPr lang="ru-RU" sz="1600" i="1" dirty="0">
                <a:latin typeface="+mj-lt"/>
              </a:rPr>
              <a:t>Средняя школа в </a:t>
            </a:r>
            <a:r>
              <a:rPr lang="ru-RU" sz="1600" i="1" dirty="0" err="1">
                <a:latin typeface="+mj-lt"/>
              </a:rPr>
              <a:t>с.Стародраченино</a:t>
            </a:r>
            <a:r>
              <a:rPr lang="ru-RU" sz="1600" i="1" dirty="0">
                <a:latin typeface="+mj-lt"/>
              </a:rPr>
              <a:t> была открыта в сентябре 1981 года. Типовое здание школы было рассчитано на 240 учащихся. </a:t>
            </a:r>
          </a:p>
          <a:p>
            <a:pPr algn="just">
              <a:buFont typeface="Arial" charset="0"/>
              <a:buChar char="•"/>
            </a:pPr>
            <a:r>
              <a:rPr lang="ru-RU" sz="1600" i="1" dirty="0">
                <a:latin typeface="+mj-lt"/>
              </a:rPr>
              <a:t>Всего в школе в 2020-2021 учебном году 10 классов-комплектов, общее количество учащихся - </a:t>
            </a:r>
            <a:r>
              <a:rPr lang="ru-RU" sz="1600" i="1" dirty="0" smtClean="0">
                <a:latin typeface="+mj-lt"/>
              </a:rPr>
              <a:t>78 </a:t>
            </a:r>
            <a:r>
              <a:rPr lang="ru-RU" sz="1600" i="1" dirty="0">
                <a:latin typeface="+mj-lt"/>
              </a:rPr>
              <a:t>человек</a:t>
            </a:r>
          </a:p>
          <a:p>
            <a:pPr algn="just">
              <a:buFont typeface="Arial" charset="0"/>
              <a:buChar char="•"/>
            </a:pPr>
            <a:r>
              <a:rPr lang="ru-RU" sz="1600" i="1" dirty="0" smtClean="0">
                <a:latin typeface="+mj-lt"/>
              </a:rPr>
              <a:t>В </a:t>
            </a:r>
            <a:r>
              <a:rPr lang="ru-RU" sz="1600" i="1" dirty="0">
                <a:latin typeface="+mj-lt"/>
              </a:rPr>
              <a:t>школе работает 10 педагогов.</a:t>
            </a:r>
          </a:p>
          <a:p>
            <a:pPr algn="just">
              <a:buFont typeface="Arial" charset="0"/>
              <a:buChar char="•"/>
            </a:pPr>
            <a:r>
              <a:rPr lang="ru-RU" sz="1600" i="1" dirty="0">
                <a:latin typeface="+mj-lt"/>
              </a:rPr>
              <a:t>Язык образования - русский.</a:t>
            </a:r>
          </a:p>
          <a:p>
            <a:pPr algn="just">
              <a:buFont typeface="Arial" charset="0"/>
              <a:buChar char="•"/>
            </a:pPr>
            <a:r>
              <a:rPr lang="ru-RU" sz="1600" i="1" dirty="0">
                <a:latin typeface="+mj-lt"/>
              </a:rPr>
              <a:t>Изучаемый иностранный язык - немецкий.</a:t>
            </a:r>
          </a:p>
          <a:p>
            <a:pPr algn="just">
              <a:buFont typeface="Arial" charset="0"/>
              <a:buChar char="•"/>
            </a:pPr>
            <a:r>
              <a:rPr lang="ru-RU" sz="1600" i="1" dirty="0">
                <a:latin typeface="+mj-lt"/>
              </a:rPr>
              <a:t>Медицинское обслуживание учащихся и работников школы обеспечивается.</a:t>
            </a:r>
          </a:p>
          <a:p>
            <a:pPr algn="just">
              <a:buFont typeface="Arial" charset="0"/>
              <a:buChar char="•"/>
            </a:pPr>
            <a:r>
              <a:rPr lang="ru-RU" sz="1600" i="1" dirty="0">
                <a:latin typeface="+mj-lt"/>
              </a:rPr>
              <a:t>В школе имеется столовая, оснащенная необходимым оборудованием. Столовая рассчитана на 50 мест, организовано 2-х-разовое горячее питание.</a:t>
            </a:r>
            <a:endParaRPr lang="ru-RU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7402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0"/>
            <a:ext cx="2514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7086600" y="4648200"/>
            <a:ext cx="8382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85800" y="2895600"/>
            <a:ext cx="609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0" y="5903893"/>
            <a:ext cx="70104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4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В селе функционируют средняя общеобразовательная школа, фельдшерско-акушерский пункт (филиал КГБУЗ «Центральная городская больница г. Заринск»), </a:t>
            </a:r>
            <a:r>
              <a:rPr lang="ru-RU" sz="1400" b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дом культуры, </a:t>
            </a:r>
            <a:r>
              <a:rPr lang="ru-RU" sz="14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отделение Почты России, магазины. Уличная сеть села состоит из одиннадцати улиц. (</a:t>
            </a:r>
            <a:r>
              <a:rPr lang="ru-RU" sz="1400" b="1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Википедия</a:t>
            </a:r>
            <a:r>
              <a:rPr lang="ru-RU" sz="14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997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9269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Сведения о вакансии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:</a:t>
            </a:r>
          </a:p>
          <a:p>
            <a:pPr marL="457200">
              <a:spcAft>
                <a:spcPts val="0"/>
              </a:spcAft>
            </a:pPr>
            <a:endParaRPr lang="ru-RU" sz="20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ea typeface="Calibri"/>
                <a:cs typeface="Times New Roman"/>
              </a:rPr>
              <a:t>Учитель математики  и физики</a:t>
            </a:r>
          </a:p>
          <a:p>
            <a:pPr marL="8001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ea typeface="Calibri"/>
                <a:cs typeface="Times New Roman"/>
              </a:rPr>
              <a:t>Математика- 37 часов ( 5-9 кл-25 ч., 10-11 -12 ч.)</a:t>
            </a:r>
          </a:p>
          <a:p>
            <a:pPr marL="8001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ea typeface="Calibri"/>
                <a:cs typeface="Times New Roman"/>
              </a:rPr>
              <a:t>Физика -6 часов ( 7-9 </a:t>
            </a:r>
            <a:r>
              <a:rPr lang="ru-RU" sz="2000" dirty="0" err="1">
                <a:solidFill>
                  <a:srgbClr val="002060"/>
                </a:solidFill>
                <a:ea typeface="Calibri"/>
                <a:cs typeface="Times New Roman"/>
              </a:rPr>
              <a:t>кл</a:t>
            </a:r>
            <a:r>
              <a:rPr lang="ru-RU" sz="2000" dirty="0">
                <a:solidFill>
                  <a:srgbClr val="002060"/>
                </a:solidFill>
                <a:ea typeface="Calibri"/>
                <a:cs typeface="Times New Roman"/>
              </a:rPr>
              <a:t>.)</a:t>
            </a:r>
            <a:endParaRPr lang="ru-RU" sz="2000" dirty="0">
              <a:solidFill>
                <a:srgbClr val="002060"/>
              </a:solidFill>
              <a:effectLst/>
              <a:ea typeface="Calibri"/>
              <a:cs typeface="Times New Roman"/>
            </a:endParaRPr>
          </a:p>
        </p:txBody>
      </p:sp>
      <p:pic>
        <p:nvPicPr>
          <p:cNvPr id="3" name="Рисунок 4" descr="DSCN0076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44008" y="836712"/>
            <a:ext cx="4067944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932040" y="908720"/>
            <a:ext cx="2756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Arial" charset="0"/>
              </a:rPr>
              <a:t>Кабинет информатики</a:t>
            </a:r>
          </a:p>
        </p:txBody>
      </p:sp>
      <p:pic>
        <p:nvPicPr>
          <p:cNvPr id="5" name="Рисунок 2" descr="DSCN0090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115616" y="2996952"/>
            <a:ext cx="4248472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15616" y="5373216"/>
            <a:ext cx="2531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Arial" charset="0"/>
              </a:rPr>
              <a:t>Кабинет математики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84168" y="4365104"/>
            <a:ext cx="18982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ln>
                  <a:solidFill>
                    <a:srgbClr val="FFC000"/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  <a:cs typeface="Arial" pitchFamily="34" charset="0"/>
              </a:rPr>
              <a:t>Наша школа </a:t>
            </a:r>
            <a:endParaRPr lang="ru-RU" b="1" dirty="0" smtClean="0">
              <a:ln>
                <a:solidFill>
                  <a:srgbClr val="FFC000"/>
                </a:solidFill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 Black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b="1" dirty="0" smtClean="0">
                <a:ln>
                  <a:solidFill>
                    <a:srgbClr val="FFC000"/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  <a:cs typeface="Arial" pitchFamily="34" charset="0"/>
              </a:rPr>
              <a:t>ждет </a:t>
            </a:r>
            <a:r>
              <a:rPr lang="ru-RU" b="1" dirty="0">
                <a:ln>
                  <a:solidFill>
                    <a:srgbClr val="FFC000"/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  <a:cs typeface="Arial" pitchFamily="34" charset="0"/>
              </a:rPr>
              <a:t>вас…</a:t>
            </a:r>
          </a:p>
        </p:txBody>
      </p:sp>
    </p:spTree>
    <p:extLst>
      <p:ext uri="{BB962C8B-B14F-4D97-AF65-F5344CB8AC3E}">
        <p14:creationId xmlns:p14="http://schemas.microsoft.com/office/powerpoint/2010/main" val="4131561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3" y="836712"/>
            <a:ext cx="741682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/>
              <a:t>Заринский</a:t>
            </a:r>
            <a:r>
              <a:rPr lang="ru-RU" sz="1400" dirty="0"/>
              <a:t> район расположен в северо-восточной части Алтайского края, граничит с Кемеровской областью, </a:t>
            </a:r>
            <a:r>
              <a:rPr lang="ru-RU" sz="1400" dirty="0" err="1"/>
              <a:t>Залесовским</a:t>
            </a:r>
            <a:r>
              <a:rPr lang="ru-RU" sz="1400" dirty="0"/>
              <a:t>, </a:t>
            </a:r>
            <a:r>
              <a:rPr lang="ru-RU" sz="1400" dirty="0" err="1"/>
              <a:t>Косихинским</a:t>
            </a:r>
            <a:r>
              <a:rPr lang="ru-RU" sz="1400" dirty="0"/>
              <a:t>, </a:t>
            </a:r>
            <a:r>
              <a:rPr lang="ru-RU" sz="1400" dirty="0" err="1"/>
              <a:t>Кытмановским</a:t>
            </a:r>
            <a:r>
              <a:rPr lang="ru-RU" sz="1400" dirty="0"/>
              <a:t> и Первомайским районами.</a:t>
            </a:r>
          </a:p>
          <a:p>
            <a:r>
              <a:rPr lang="ru-RU" sz="1400" b="1" dirty="0"/>
              <a:t>Население</a:t>
            </a:r>
            <a:r>
              <a:rPr lang="ru-RU" sz="1400" dirty="0"/>
              <a:t> на 01.01.2020 года 17106 чел.</a:t>
            </a:r>
          </a:p>
          <a:p>
            <a:r>
              <a:rPr lang="ru-RU" sz="1400" b="1" dirty="0"/>
              <a:t>Территория</a:t>
            </a:r>
            <a:r>
              <a:rPr lang="ru-RU" sz="1400" dirty="0"/>
              <a:t> 5214 </a:t>
            </a:r>
            <a:r>
              <a:rPr lang="ru-RU" sz="1400" dirty="0" err="1"/>
              <a:t>кв.км</a:t>
            </a:r>
            <a:r>
              <a:rPr lang="ru-RU" sz="1400" dirty="0"/>
              <a:t>. </a:t>
            </a:r>
            <a:endParaRPr lang="ru-RU" sz="1400" dirty="0" smtClean="0"/>
          </a:p>
          <a:p>
            <a:r>
              <a:rPr lang="ru-RU" sz="1400" b="1" dirty="0" smtClean="0"/>
              <a:t>Административный </a:t>
            </a:r>
            <a:r>
              <a:rPr lang="ru-RU" sz="1400" b="1" dirty="0"/>
              <a:t>центр</a:t>
            </a:r>
            <a:r>
              <a:rPr lang="ru-RU" sz="1400" dirty="0"/>
              <a:t> – город </a:t>
            </a:r>
            <a:r>
              <a:rPr lang="ru-RU" sz="1400" dirty="0">
                <a:hlinkClick r:id="rId2" tooltip="Заринск"/>
              </a:rPr>
              <a:t>Заринск</a:t>
            </a:r>
            <a:r>
              <a:rPr lang="ru-RU" sz="1400" dirty="0"/>
              <a:t> (в состав района не входит), расположенный в 110 км от </a:t>
            </a:r>
            <a:r>
              <a:rPr lang="ru-RU" sz="1400" dirty="0">
                <a:hlinkClick r:id="rId3" tooltip="Барнаул"/>
              </a:rPr>
              <a:t>Барнаула</a:t>
            </a:r>
            <a:r>
              <a:rPr lang="ru-RU" sz="1400" dirty="0" smtClean="0"/>
              <a:t>.</a:t>
            </a:r>
          </a:p>
          <a:p>
            <a:endParaRPr lang="ru-RU" sz="1400" dirty="0"/>
          </a:p>
          <a:p>
            <a:r>
              <a:rPr lang="ru-RU" sz="1400" dirty="0"/>
              <a:t>По территории района проходят </a:t>
            </a:r>
            <a:endParaRPr lang="ru-RU" sz="1400" dirty="0" smtClean="0"/>
          </a:p>
          <a:p>
            <a:r>
              <a:rPr lang="ru-RU" sz="1400" dirty="0" smtClean="0">
                <a:solidFill>
                  <a:srgbClr val="C00000"/>
                </a:solidFill>
              </a:rPr>
              <a:t>автомобильные </a:t>
            </a:r>
            <a:r>
              <a:rPr lang="ru-RU" sz="1400" dirty="0">
                <a:solidFill>
                  <a:srgbClr val="C00000"/>
                </a:solidFill>
              </a:rPr>
              <a:t>трассы </a:t>
            </a:r>
            <a:r>
              <a:rPr lang="ru-RU" sz="1400" dirty="0"/>
              <a:t>Барнаул - Кемерово, </a:t>
            </a:r>
            <a:endParaRPr lang="ru-RU" sz="1400" dirty="0" smtClean="0"/>
          </a:p>
          <a:p>
            <a:r>
              <a:rPr lang="ru-RU" sz="1400" dirty="0" smtClean="0"/>
              <a:t>Заринск </a:t>
            </a:r>
            <a:r>
              <a:rPr lang="ru-RU" sz="1400" dirty="0"/>
              <a:t>- Бийск, </a:t>
            </a:r>
            <a:endParaRPr lang="ru-RU" sz="1400" dirty="0" smtClean="0"/>
          </a:p>
          <a:p>
            <a:r>
              <a:rPr lang="ru-RU" sz="1400" dirty="0" smtClean="0"/>
              <a:t>а </a:t>
            </a:r>
            <a:r>
              <a:rPr lang="ru-RU" sz="1400" dirty="0"/>
              <a:t>также </a:t>
            </a:r>
            <a:r>
              <a:rPr lang="ru-RU" sz="1400" dirty="0">
                <a:solidFill>
                  <a:srgbClr val="C00000"/>
                </a:solidFill>
              </a:rPr>
              <a:t>железнодорожная магистраль</a:t>
            </a:r>
            <a:r>
              <a:rPr lang="ru-RU" sz="1400" dirty="0"/>
              <a:t>, </a:t>
            </a:r>
            <a:endParaRPr lang="ru-RU" sz="1400" dirty="0" smtClean="0"/>
          </a:p>
          <a:p>
            <a:r>
              <a:rPr lang="ru-RU" sz="1400" dirty="0" smtClean="0"/>
              <a:t>связывающая </a:t>
            </a:r>
            <a:r>
              <a:rPr lang="ru-RU" sz="1400" dirty="0"/>
              <a:t>Алтайский край с Кузбассом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Заринск </a:t>
            </a:r>
            <a:r>
              <a:rPr lang="ru-RU" sz="1400" dirty="0"/>
              <a:t>соединен </a:t>
            </a:r>
            <a:r>
              <a:rPr lang="ru-RU" sz="1400" dirty="0">
                <a:solidFill>
                  <a:srgbClr val="C00000"/>
                </a:solidFill>
              </a:rPr>
              <a:t>автотрассами</a:t>
            </a:r>
            <a:r>
              <a:rPr lang="ru-RU" sz="1400" dirty="0"/>
              <a:t> </a:t>
            </a:r>
            <a:endParaRPr lang="ru-RU" sz="1400" dirty="0" smtClean="0"/>
          </a:p>
          <a:p>
            <a:r>
              <a:rPr lang="ru-RU" sz="1400" dirty="0" smtClean="0"/>
              <a:t>с </a:t>
            </a:r>
            <a:r>
              <a:rPr lang="ru-RU" sz="1400" dirty="0"/>
              <a:t>Барнаулом и Бийском.</a:t>
            </a:r>
          </a:p>
          <a:p>
            <a:r>
              <a:rPr lang="ru-RU" sz="1400" dirty="0"/>
              <a:t> </a:t>
            </a:r>
          </a:p>
          <a:p>
            <a:pPr lvl="0"/>
            <a:r>
              <a:rPr lang="ru-RU" sz="1400" dirty="0"/>
              <a:t>В Заринском районе 50 населённых пунктов </a:t>
            </a:r>
            <a:endParaRPr lang="ru-RU" sz="1400" dirty="0" smtClean="0"/>
          </a:p>
          <a:p>
            <a:pPr lvl="0"/>
            <a:r>
              <a:rPr lang="ru-RU" sz="1400" dirty="0" smtClean="0"/>
              <a:t>в </a:t>
            </a:r>
            <a:r>
              <a:rPr lang="ru-RU" sz="1400" dirty="0"/>
              <a:t>составе 20 сельских поселений</a:t>
            </a:r>
            <a:r>
              <a:rPr lang="ru-RU" sz="1400" dirty="0" smtClean="0"/>
              <a:t>.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endParaRPr lang="ru-RU" sz="1400" dirty="0" smtClean="0">
              <a:solidFill>
                <a:prstClr val="black"/>
              </a:solidFill>
            </a:endParaRPr>
          </a:p>
          <a:p>
            <a:pPr lvl="0"/>
            <a:r>
              <a:rPr lang="ru-RU" sz="1400" dirty="0" smtClean="0">
                <a:solidFill>
                  <a:prstClr val="black"/>
                </a:solidFill>
              </a:rPr>
              <a:t>Наиболее </a:t>
            </a:r>
            <a:r>
              <a:rPr lang="ru-RU" sz="1400" dirty="0">
                <a:solidFill>
                  <a:prstClr val="black"/>
                </a:solidFill>
              </a:rPr>
              <a:t>крупные населенные пункты </a:t>
            </a:r>
            <a:endParaRPr lang="ru-RU" sz="1400" dirty="0" smtClean="0">
              <a:solidFill>
                <a:prstClr val="black"/>
              </a:solidFill>
            </a:endParaRPr>
          </a:p>
          <a:p>
            <a:pPr lvl="0"/>
            <a:r>
              <a:rPr lang="ru-RU" sz="1400" dirty="0" smtClean="0">
                <a:solidFill>
                  <a:prstClr val="black"/>
                </a:solidFill>
              </a:rPr>
              <a:t>района</a:t>
            </a:r>
            <a:r>
              <a:rPr lang="ru-RU" sz="1400" dirty="0">
                <a:solidFill>
                  <a:prstClr val="black"/>
                </a:solidFill>
              </a:rPr>
              <a:t>: </a:t>
            </a:r>
          </a:p>
          <a:p>
            <a:pPr lvl="0"/>
            <a:r>
              <a:rPr lang="ru-RU" sz="1400" dirty="0" err="1">
                <a:solidFill>
                  <a:prstClr val="black"/>
                </a:solidFill>
              </a:rPr>
              <a:t>Тягун</a:t>
            </a:r>
            <a:r>
              <a:rPr lang="ru-RU" sz="1400" dirty="0">
                <a:solidFill>
                  <a:prstClr val="black"/>
                </a:solidFill>
              </a:rPr>
              <a:t>, </a:t>
            </a:r>
            <a:r>
              <a:rPr lang="ru-RU" sz="1400" dirty="0" err="1">
                <a:solidFill>
                  <a:prstClr val="black"/>
                </a:solidFill>
              </a:rPr>
              <a:t>Голуха</a:t>
            </a:r>
            <a:r>
              <a:rPr lang="ru-RU" sz="1400" dirty="0">
                <a:solidFill>
                  <a:prstClr val="black"/>
                </a:solidFill>
              </a:rPr>
              <a:t> – численность населения более 2 тыс. чел., </a:t>
            </a:r>
          </a:p>
          <a:p>
            <a:pPr lvl="0"/>
            <a:r>
              <a:rPr lang="ru-RU" sz="1400" dirty="0">
                <a:solidFill>
                  <a:prstClr val="black"/>
                </a:solidFill>
              </a:rPr>
              <a:t>Хмелёвка, </a:t>
            </a:r>
            <a:r>
              <a:rPr lang="ru-RU" sz="1400" dirty="0" err="1">
                <a:solidFill>
                  <a:prstClr val="black"/>
                </a:solidFill>
              </a:rPr>
              <a:t>Смазнево</a:t>
            </a:r>
            <a:r>
              <a:rPr lang="ru-RU" sz="1400" dirty="0">
                <a:solidFill>
                  <a:prstClr val="black"/>
                </a:solidFill>
              </a:rPr>
              <a:t>, </a:t>
            </a:r>
            <a:r>
              <a:rPr lang="ru-RU" sz="1400" dirty="0" err="1">
                <a:solidFill>
                  <a:prstClr val="black"/>
                </a:solidFill>
              </a:rPr>
              <a:t>Новомоношкино</a:t>
            </a:r>
            <a:r>
              <a:rPr lang="ru-RU" sz="1400" dirty="0">
                <a:solidFill>
                  <a:prstClr val="black"/>
                </a:solidFill>
              </a:rPr>
              <a:t> – более 1 тыс. чел.</a:t>
            </a:r>
          </a:p>
          <a:p>
            <a:endParaRPr lang="ru-RU" sz="1400" dirty="0"/>
          </a:p>
        </p:txBody>
      </p:sp>
      <p:pic>
        <p:nvPicPr>
          <p:cNvPr id="2050" name="Picture 2" descr="D:\Users\OMETOD-PC2\Desktop\о районе\Zarinsk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6" y="2276872"/>
            <a:ext cx="4191571" cy="271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368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Верх-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Камышенская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средняя общеобразовательная школа», филиал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МКОУ«Комарская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средняя общеобразовательная школа»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Заринского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района Алтайского края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3" name="Picture 2" descr="C:\Users\Иван\Desktop\Для Е.Н. Кудрявцевой по вакансии\фото школа\IMG_20210830_1817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8358246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638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6965245" cy="1202485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Верх-Камышенская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средняя общеобразовательная школа», филиал муниципального казённого общеобразовательного учреждения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Комарская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средняя общеобразовательная школа»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Заринского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района Алтайского края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772816"/>
            <a:ext cx="7200800" cy="3603812"/>
          </a:xfrm>
        </p:spPr>
        <p:txBody>
          <a:bodyPr/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 обучается 92 учащихся;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коллектив 10 педагогов. Средний возраст педагогов – 44 года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 грамотный: 1 учитель имеет высшую категорию, 7- первую квалификационную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категорию;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050" name="Picture 2" descr="C:\Users\Иван\Desktop\Для Е.Н. Кудрявцевой по вакансии\фото школа\IMG_20210830_1814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643290"/>
            <a:ext cx="4286280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6" name="Picture 3" descr="C:\Users\Мария\Desktop\фото для презентации\DSCN80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573016"/>
            <a:ext cx="4500594" cy="3375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968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2780928"/>
            <a:ext cx="619268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территории села имеются: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Администрация Верх-</a:t>
            </a:r>
            <a:r>
              <a:rPr kumimoji="0" lang="ru-RU" sz="2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Камышенского</a:t>
            </a: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сельсовета, Дом культуры,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библиотека,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детский сад,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ФАП,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почтовое отделение,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один раз в неделю приезжает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банк сбербанка,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 продуктовых магазина.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Picture 2" descr="C:\Users\Мария\Desktop\фото для презентации\DSCN4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717032"/>
            <a:ext cx="4464496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ttp://moyaokruga.ru/img/image_big/ace5d02e-0ff4-4868-bea7-abf88c864f3a.JPG"/>
          <p:cNvPicPr>
            <a:picLocks noChangeAspect="1" noChangeArrowheads="1"/>
          </p:cNvPicPr>
          <p:nvPr/>
        </p:nvPicPr>
        <p:blipFill rotWithShape="1">
          <a:blip r:embed="rId4" cstate="print"/>
          <a:srcRect l="20014" t="2286"/>
          <a:stretch/>
        </p:blipFill>
        <p:spPr bwMode="auto">
          <a:xfrm>
            <a:off x="1115616" y="260648"/>
            <a:ext cx="3268008" cy="2603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499992" y="980728"/>
            <a:ext cx="345638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до г. Заринска 18 км: по автодороге Заринск- Верх-Камышенка - Гришино на личном автомобиле.</a:t>
            </a:r>
          </a:p>
        </p:txBody>
      </p:sp>
    </p:spTree>
    <p:extLst>
      <p:ext uri="{BB962C8B-B14F-4D97-AF65-F5344CB8AC3E}">
        <p14:creationId xmlns:p14="http://schemas.microsoft.com/office/powerpoint/2010/main" val="1063263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620688"/>
            <a:ext cx="69482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Требуется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химии и биологии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основной нагрузкой 16 часов.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нагрузку дополнительно: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-Внеурочная деятельность  2 часа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-Факультативные занятия 2 часа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-Классное руководство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Итого: нагрузка 20 часов</a:t>
            </a:r>
          </a:p>
        </p:txBody>
      </p:sp>
      <p:pic>
        <p:nvPicPr>
          <p:cNvPr id="4" name="Picture 2" descr="C:\Users\Мария\Desktop\фото для презентации\DSCN63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564904"/>
            <a:ext cx="4583432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27584" y="3356992"/>
            <a:ext cx="3600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Надеемся увидеть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</a:t>
            </a:r>
          </a:p>
          <a:p>
            <a:pPr algn="ctr">
              <a:buNone/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дружном, активном, деятельном, </a:t>
            </a:r>
          </a:p>
          <a:p>
            <a:pPr algn="ctr">
              <a:buNone/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творческом, любящем детские сердца коллективе.</a:t>
            </a:r>
          </a:p>
        </p:txBody>
      </p:sp>
    </p:spTree>
    <p:extLst>
      <p:ext uri="{BB962C8B-B14F-4D97-AF65-F5344CB8AC3E}">
        <p14:creationId xmlns:p14="http://schemas.microsoft.com/office/powerpoint/2010/main" val="4126051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484784"/>
            <a:ext cx="21602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Математики – 8 </a:t>
            </a:r>
          </a:p>
          <a:p>
            <a:pPr lvl="0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Физики  - 2</a:t>
            </a:r>
          </a:p>
          <a:p>
            <a:pPr lvl="0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Биологии, химии - 4 </a:t>
            </a:r>
          </a:p>
          <a:p>
            <a:pPr lvl="0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Русского языка - 6</a:t>
            </a:r>
          </a:p>
          <a:p>
            <a:pPr lvl="0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Иностранный язык - 2</a:t>
            </a:r>
          </a:p>
          <a:p>
            <a:pPr lvl="0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Истории - 4 </a:t>
            </a:r>
          </a:p>
          <a:p>
            <a:pPr lvl="0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Начальные классы - 3</a:t>
            </a:r>
          </a:p>
          <a:p>
            <a:pPr lvl="0"/>
            <a:r>
              <a:rPr lang="ru-RU" sz="1400" dirty="0" smtClean="0">
                <a:solidFill>
                  <a:prstClr val="black"/>
                </a:solidFill>
              </a:rPr>
              <a:t>   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76470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92D050"/>
                </a:solidFill>
              </a:rPr>
              <a:t>Вакансии педагогических работников в образовательных учреждениях района:</a:t>
            </a:r>
            <a:endParaRPr lang="ru-RU" dirty="0"/>
          </a:p>
        </p:txBody>
      </p:sp>
      <p:pic>
        <p:nvPicPr>
          <p:cNvPr id="3074" name="Picture 2" descr="http://julaniha.ucoz.ru/Bikkardt/uroki/Distant/IMG-20200509-WA00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3" b="24116"/>
          <a:stretch/>
        </p:blipFill>
        <p:spPr bwMode="auto">
          <a:xfrm>
            <a:off x="2843810" y="1700808"/>
            <a:ext cx="2513583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096"/>
          <p:cNvPicPr>
            <a:picLocks noChangeAspect="1" noChangeArrowheads="1"/>
          </p:cNvPicPr>
          <p:nvPr/>
        </p:nvPicPr>
        <p:blipFill rotWithShape="1">
          <a:blip r:embed="rId3" cstate="print"/>
          <a:srcRect b="12900"/>
          <a:stretch/>
        </p:blipFill>
        <p:spPr bwMode="auto">
          <a:xfrm>
            <a:off x="5364088" y="836712"/>
            <a:ext cx="3024336" cy="169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1\AppData\Local\Temp\7zOC192E8CC\20200429_2048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1" y="3068962"/>
            <a:ext cx="2952328" cy="1808479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6"/>
          <a:stretch/>
        </p:blipFill>
        <p:spPr bwMode="auto">
          <a:xfrm>
            <a:off x="827586" y="4293096"/>
            <a:ext cx="2952328" cy="186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68144" y="2564908"/>
            <a:ext cx="21659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Тягунская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СОШ»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80114" y="4869163"/>
            <a:ext cx="2417521" cy="340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"/>
                <a:ea typeface="Calibri"/>
                <a:cs typeface="Calibri"/>
              </a:rPr>
              <a:t>МКОУ «</a:t>
            </a:r>
            <a:r>
              <a:rPr lang="ru-RU" sz="1400" dirty="0" err="1">
                <a:latin typeface="Times"/>
                <a:ea typeface="Calibri"/>
                <a:cs typeface="Calibri"/>
              </a:rPr>
              <a:t>Голухинская</a:t>
            </a:r>
            <a:r>
              <a:rPr lang="ru-RU" sz="1400" dirty="0">
                <a:latin typeface="Times"/>
                <a:ea typeface="Calibri"/>
                <a:cs typeface="Calibri"/>
              </a:rPr>
              <a:t>  СОШ»</a:t>
            </a:r>
            <a:endParaRPr lang="ru-RU" sz="1400" dirty="0">
              <a:effectLst/>
              <a:latin typeface="Times"/>
              <a:ea typeface="Calibri"/>
              <a:cs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7586" y="4005068"/>
            <a:ext cx="24238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МКОУ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Смазневская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СОШ»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99792" y="3645026"/>
            <a:ext cx="2702728" cy="340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"/>
                <a:ea typeface="Calibri"/>
                <a:cs typeface="Calibri"/>
              </a:rPr>
              <a:t>МКОУ </a:t>
            </a:r>
            <a:r>
              <a:rPr lang="ru-RU" sz="1400" dirty="0" smtClean="0">
                <a:latin typeface="Times"/>
                <a:ea typeface="Calibri"/>
                <a:cs typeface="Calibri"/>
              </a:rPr>
              <a:t>«</a:t>
            </a:r>
            <a:r>
              <a:rPr lang="ru-RU" sz="1400" dirty="0" err="1" smtClean="0">
                <a:latin typeface="Times"/>
                <a:ea typeface="Calibri"/>
                <a:cs typeface="Calibri"/>
              </a:rPr>
              <a:t>Жуланихинская</a:t>
            </a:r>
            <a:r>
              <a:rPr lang="ru-RU" sz="1400" dirty="0" smtClean="0">
                <a:latin typeface="Times"/>
                <a:ea typeface="Calibri"/>
                <a:cs typeface="Calibri"/>
              </a:rPr>
              <a:t>   </a:t>
            </a:r>
            <a:r>
              <a:rPr lang="ru-RU" sz="1400" dirty="0">
                <a:latin typeface="Times"/>
                <a:ea typeface="Calibri"/>
                <a:cs typeface="Calibri"/>
              </a:rPr>
              <a:t>СОШ»</a:t>
            </a:r>
            <a:endParaRPr lang="ru-RU" sz="1400" dirty="0">
              <a:effectLst/>
              <a:latin typeface="Times"/>
              <a:ea typeface="Calibri"/>
              <a:cs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39954" y="5373216"/>
            <a:ext cx="3655937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latin typeface="Times"/>
                <a:ea typeface="Calibri"/>
                <a:cs typeface="Calibri"/>
              </a:rPr>
              <a:t>И еще 11 школ ждут педагогов….</a:t>
            </a:r>
            <a:endParaRPr lang="ru-RU" dirty="0">
              <a:effectLst/>
              <a:latin typeface="Times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6403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620688"/>
            <a:ext cx="38319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заработной платы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052736"/>
            <a:ext cx="7704856" cy="5080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Оклад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7530 рублей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Стимулирующие выплаты:</a:t>
            </a:r>
          </a:p>
          <a:p>
            <a:pPr marL="342900" lvl="0" indent="-342900">
              <a:lnSpc>
                <a:spcPts val="2200"/>
              </a:lnSpc>
              <a:buFont typeface="Arial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Ежемесячные выплаты выпускникам образовательных организаций высшего и среднего профессионального образования, впервые поступившим на работу, устанавливаются на первые три года от окладов (должностных окладов), ставок заработной платы педагогических работников, устанавливаемых по квалификационному уровню </a:t>
            </a:r>
            <a:r>
              <a:rPr lang="ru-RU" sz="1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ПКГ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предусмотренных за норму часов педагогической работы или учебной нагрузки за ставку заработной платы (без учета фактического объема), в следующих размерах:</a:t>
            </a:r>
          </a:p>
          <a:p>
            <a:pPr marL="342900" lvl="0" indent="-342900">
              <a:lnSpc>
                <a:spcPts val="22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год – не менее 30 процентов;</a:t>
            </a:r>
          </a:p>
          <a:p>
            <a:pPr marL="342900" lvl="0" indent="-342900">
              <a:lnSpc>
                <a:spcPts val="22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год – не менее 20 процентов;</a:t>
            </a:r>
          </a:p>
          <a:p>
            <a:pPr marL="342900" lvl="0" indent="-342900">
              <a:lnSpc>
                <a:spcPts val="22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год – не менее 10 процентов. </a:t>
            </a:r>
          </a:p>
          <a:p>
            <a:pPr marL="342900" lvl="0" indent="-342900">
              <a:lnSpc>
                <a:spcPts val="22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ежемесячной выплаты выпускникам образовательных учреждений высшего и среднего профессионального образования, закончившим с отличием, впервые поступившим на работу, устанавливаются на первые три года от окладов (должностных окладов), ставок заработной платы педагогических работников, устанавливаемых по квалификационному уровню </a:t>
            </a:r>
            <a:r>
              <a:rPr lang="ru-RU" sz="1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ПКГ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предусмотренных за норму часов педагогической работы или учебной нагрузки за ставку заработной платы (без учета фактического объема), в следующих размере не менее 5 процентов.</a:t>
            </a:r>
          </a:p>
        </p:txBody>
      </p:sp>
    </p:spTree>
    <p:extLst>
      <p:ext uri="{BB962C8B-B14F-4D97-AF65-F5344CB8AC3E}">
        <p14:creationId xmlns:p14="http://schemas.microsoft.com/office/powerpoint/2010/main" val="4223975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836712"/>
            <a:ext cx="763284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Меры 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поддержки: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краевого единовременного пособия (250 или 170 тыс. руб.)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«подъемные» (50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аренды жилья (3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получения выплаты 1 млн. рублей в рамках программы «Земский учитель»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проживании в сельской местности ежемесячная компенсация коммунальных услуг в размере 2250 руб.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999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920" y="2138083"/>
            <a:ext cx="4531661" cy="3595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755578" y="476672"/>
            <a:ext cx="7694444" cy="177501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Муниципальное казённое общеобразовательное учреждение </a:t>
            </a:r>
            <a:br>
              <a:rPr lang="ru-RU" sz="2000" b="1" dirty="0" smtClean="0"/>
            </a:br>
            <a:r>
              <a:rPr lang="ru-RU" sz="2000" b="1" dirty="0" smtClean="0"/>
              <a:t>«Хмелевская средняя общеобразовательная школа»</a:t>
            </a:r>
            <a:br>
              <a:rPr lang="ru-RU" sz="2000" b="1" dirty="0" smtClean="0"/>
            </a:br>
            <a:r>
              <a:rPr lang="ru-RU" sz="2000" b="1" dirty="0" smtClean="0"/>
              <a:t>Заринского района Алтайского края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900735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6011" y="575901"/>
            <a:ext cx="805597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настоящее время в школе  работает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16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педагогов. </a:t>
            </a: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Качесова Анна Валерьевна– исполняющая обязанности директора.</a:t>
            </a:r>
          </a:p>
          <a:p>
            <a:pPr algn="just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Вакансии: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учитель математики 5-9,10-11 классы (20+8 часа)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Учитель физики 7-9,10-11 классы (6+4 часа)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Предоставление коммунальных услуг (2250 рублей в месяц,   оплата съёмного жилья.</a:t>
            </a:r>
          </a:p>
          <a:p>
            <a:pPr algn="just"/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12980"/>
            <a:ext cx="4078310" cy="34138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973" y="3212327"/>
            <a:ext cx="4193203" cy="345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99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4373880" cy="4373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5229200"/>
            <a:ext cx="3842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русского языка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0" y="620688"/>
            <a:ext cx="4373880" cy="4373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6056" y="5085184"/>
            <a:ext cx="2499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математики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387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1398" y="120734"/>
            <a:ext cx="5636617" cy="988392"/>
          </a:xfrm>
        </p:spPr>
        <p:txBody>
          <a:bodyPr/>
          <a:lstStyle/>
          <a:p>
            <a:r>
              <a:rPr lang="ru-RU" sz="4000" dirty="0" smtClean="0"/>
              <a:t>Инфраструктура с. Хмелевка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7541" y="1109126"/>
            <a:ext cx="74375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Школа расположена в удаленном от районного центра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селе.  В Хмелевке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проживает 1079 человек. Население преимущественно занято трудом, связанным с лесозаготовками, сельским хозяйством, переработкой леса.      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селе находятся: 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сельский совет, почтовое отделение связи,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сельский Дом культуры, магазины, Хмелевский ФАП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сельская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библиотека, а также детский сад, на котором в 2021 году была полностью заменена кровля.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529" y="2863451"/>
            <a:ext cx="3268014" cy="31680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1924" y="6208526"/>
            <a:ext cx="3841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Сельская библиотека и дом культуры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29987" y="6208526"/>
            <a:ext cx="1510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етский сад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89" y="2863452"/>
            <a:ext cx="3268014" cy="316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921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1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233</TotalTime>
  <Words>835</Words>
  <Application>Microsoft Office PowerPoint</Application>
  <PresentationFormat>Экран (4:3)</PresentationFormat>
  <Paragraphs>144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Кнопка</vt:lpstr>
      <vt:lpstr>Грань</vt:lpstr>
      <vt:lpstr>1_Грань</vt:lpstr>
      <vt:lpstr>Вакансии педагогических работников в общеобразовательных организациях Заринского района (на 2022-2023 уч. год)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Муниципальное казённое общеобразовательное учреждение  «Хмелевская средняя общеобразовательная школа» Заринского района Алтайского края</vt:lpstr>
      <vt:lpstr>Презентация PowerPoint</vt:lpstr>
      <vt:lpstr>Презентация PowerPoint</vt:lpstr>
      <vt:lpstr>Инфраструктура с. Хмелевка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Верх-Камышенская средняя общеобразовательная школа», филиал МКОУ«Комарская средняя общеобразовательная школа» Заринского района Алтайского края</vt:lpstr>
      <vt:lpstr>«Верх-Камышенская средняя общеобразовательная школа», филиал муниципального казённого общеобразовательного учреждения  «Комарская средняя общеобразовательная школа»  Заринского района Алтайского края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Кудрявцева Елена Николаевна</dc:creator>
  <cp:lastModifiedBy>Кудрявцева Елена Николаевна</cp:lastModifiedBy>
  <cp:revision>15</cp:revision>
  <dcterms:created xsi:type="dcterms:W3CDTF">2022-02-18T03:32:18Z</dcterms:created>
  <dcterms:modified xsi:type="dcterms:W3CDTF">2022-02-24T02:15:35Z</dcterms:modified>
</cp:coreProperties>
</file>