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5"/>
    <p:sldMasterId id="2147483681" r:id="rId6"/>
  </p:sldMasterIdLst>
  <p:notesMasterIdLst>
    <p:notesMasterId r:id="rId8"/>
  </p:notesMasterIdLst>
  <p:handoutMasterIdLst>
    <p:handoutMasterId r:id="rId9"/>
  </p:handoutMasterIdLst>
  <p:sldIdLst>
    <p:sldId id="479" r:id="rId7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1CA43E4-4DFF-4973-8312-F4A78C2993DE}">
          <p14:sldIdLst>
            <p14:sldId id="4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9D0"/>
    <a:srgbClr val="DFF8B6"/>
    <a:srgbClr val="E9F7E1"/>
    <a:srgbClr val="D0EFBF"/>
    <a:srgbClr val="0C7A3A"/>
    <a:srgbClr val="FF66FF"/>
    <a:srgbClr val="EBF1DE"/>
    <a:srgbClr val="FFCC66"/>
    <a:srgbClr val="9DAA97"/>
    <a:srgbClr val="8DA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81047" autoAdjust="0"/>
  </p:normalViewPr>
  <p:slideViewPr>
    <p:cSldViewPr snapToGrid="0" snapToObjects="1">
      <p:cViewPr varScale="1">
        <p:scale>
          <a:sx n="87" d="100"/>
          <a:sy n="87" d="100"/>
        </p:scale>
        <p:origin x="822" y="72"/>
      </p:cViewPr>
      <p:guideLst/>
    </p:cSldViewPr>
  </p:slideViewPr>
  <p:outlineViewPr>
    <p:cViewPr>
      <p:scale>
        <a:sx n="33" d="100"/>
        <a:sy n="33" d="100"/>
      </p:scale>
      <p:origin x="0" y="58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r">
              <a:defRPr sz="1200"/>
            </a:lvl1pPr>
          </a:lstStyle>
          <a:p>
            <a:fld id="{EADB0FB0-3C62-1C48-BA2C-E64FC818D929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5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r">
              <a:defRPr sz="1200"/>
            </a:lvl1pPr>
          </a:lstStyle>
          <a:p>
            <a:fld id="{CD09FB03-C25D-EC45-8679-323D7FF561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543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r">
              <a:defRPr sz="1200"/>
            </a:lvl1pPr>
          </a:lstStyle>
          <a:p>
            <a:fld id="{8598F4DC-BCE6-2446-A1A8-CC4AAF21363C}" type="datetimeFigureOut">
              <a:rPr lang="en-US" smtClean="0"/>
              <a:pPr/>
              <a:t>9/10/2020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2" rIns="91422" bIns="457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r">
              <a:defRPr sz="1200"/>
            </a:lvl1pPr>
          </a:lstStyle>
          <a:p>
            <a:fld id="{AABFBB40-FA29-6444-9356-6DDD483715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6456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FBB40-FA29-6444-9356-6DDD483715F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1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432108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6800"/>
            <a:ext cx="9144000" cy="21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1752600"/>
          </a:xfrm>
        </p:spPr>
        <p:txBody>
          <a:bodyPr bIns="187200" anchor="ctr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534396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562100"/>
            <a:ext cx="8296552" cy="4470400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400"/>
            <a:ext cx="9233611" cy="4724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714500"/>
            <a:ext cx="4168434" cy="4334934"/>
          </a:xfrm>
        </p:spPr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04800" y="6527720"/>
            <a:ext cx="2019300" cy="330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534396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534396"/>
            <a:ext cx="4600233" cy="633943"/>
          </a:xfrm>
        </p:spPr>
        <p:txBody>
          <a:bodyPr anchor="ctr"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761284" y="65277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F61C1-2457-E848-BB6B-E1DA9A54977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Picture 14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7" y="1549400"/>
            <a:ext cx="3944066" cy="330964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67" y="1880365"/>
            <a:ext cx="3944066" cy="408863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2502" y="1549400"/>
            <a:ext cx="4119682" cy="330964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2" y="1880365"/>
            <a:ext cx="4119682" cy="408863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274549"/>
            <a:ext cx="8296552" cy="4999251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01" y="1274549"/>
            <a:ext cx="8530977" cy="4999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067" y="1405468"/>
            <a:ext cx="4461933" cy="4732866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282715"/>
            <a:ext cx="4038600" cy="49487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282715"/>
            <a:ext cx="4038600" cy="49487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7" y="1240602"/>
            <a:ext cx="3944066" cy="63976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67" y="1880365"/>
            <a:ext cx="3944066" cy="435956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2502" y="1240602"/>
            <a:ext cx="4119682" cy="63976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2" y="1880365"/>
            <a:ext cx="4119682" cy="435956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72" y="-1495"/>
            <a:ext cx="9326880" cy="6998208"/>
          </a:xfrm>
          <a:prstGeom prst="rect">
            <a:avLst/>
          </a:prstGeom>
          <a:solidFill>
            <a:srgbClr val="9ACD3F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1540933"/>
            <a:ext cx="5374933" cy="1286934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ru-RU" dirty="0" smtClean="0"/>
              <a:t>Закрывающий слайд презентации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94068" y="3462867"/>
            <a:ext cx="2818050" cy="2277534"/>
          </a:xfrm>
        </p:spPr>
        <p:txBody>
          <a:bodyPr anchor="b">
            <a:normAutofit/>
          </a:bodyPr>
          <a:lstStyle>
            <a:lvl1pPr marL="3175" indent="-3175">
              <a:buNone/>
              <a:defRPr sz="1000" baseline="0"/>
            </a:lvl1pPr>
          </a:lstStyle>
          <a:p>
            <a:pPr lvl="0"/>
            <a:r>
              <a:rPr lang="ru-RU" dirty="0" smtClean="0"/>
              <a:t>Текст закрывающего слайда, реквизиты, контактная информация.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432108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427915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2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20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6800"/>
            <a:ext cx="9144000" cy="21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952033"/>
          </a:xfrm>
        </p:spPr>
        <p:txBody>
          <a:bodyPr bIns="187200" anchor="b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3649054"/>
            <a:ext cx="3788828" cy="8594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pic>
        <p:nvPicPr>
          <p:cNvPr id="8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64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6800"/>
            <a:ext cx="9144000" cy="452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952033"/>
          </a:xfrm>
        </p:spPr>
        <p:txBody>
          <a:bodyPr bIns="187200" anchor="b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3649054"/>
            <a:ext cx="3788828" cy="8594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pic>
        <p:nvPicPr>
          <p:cNvPr id="8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67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64007" cy="687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723054"/>
            <a:ext cx="126000" cy="5151600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8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9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16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4008" cy="7173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967281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17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6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98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233611" cy="702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116632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562100"/>
            <a:ext cx="8296552" cy="4470400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248" y="6592267"/>
            <a:ext cx="2133600" cy="265733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BB5B8D61-EFC6-4DBD-87D9-F0AAD6E7E68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6512" y="116633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2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116632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42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BB5B8D61-EFC6-4DBD-87D9-F0AAD6E7E68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116632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12" name="Rectangle 9"/>
          <p:cNvSpPr/>
          <p:nvPr/>
        </p:nvSpPr>
        <p:spPr>
          <a:xfrm>
            <a:off x="0" y="116633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0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116632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45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4672" y="-1495"/>
            <a:ext cx="9326880" cy="6998208"/>
          </a:xfrm>
          <a:prstGeom prst="rect">
            <a:avLst/>
          </a:prstGeom>
          <a:solidFill>
            <a:srgbClr val="9ACD3F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1540933"/>
            <a:ext cx="5374933" cy="1286934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ru-RU" dirty="0" smtClean="0"/>
              <a:t>Закрывающий слайд презентации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94068" y="3462867"/>
            <a:ext cx="2818050" cy="2277534"/>
          </a:xfrm>
        </p:spPr>
        <p:txBody>
          <a:bodyPr anchor="b">
            <a:normAutofit/>
          </a:bodyPr>
          <a:lstStyle>
            <a:lvl1pPr marL="3175" indent="-3175">
              <a:buNone/>
              <a:defRPr sz="1000" baseline="0"/>
            </a:lvl1pPr>
          </a:lstStyle>
          <a:p>
            <a:pPr lvl="0"/>
            <a:r>
              <a:rPr lang="ru-RU" dirty="0" smtClean="0"/>
              <a:t>Текст закрывающего слайда, реквизиты, контактная информация.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31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2"/>
          <p:cNvGrpSpPr/>
          <p:nvPr/>
        </p:nvGrpSpPr>
        <p:grpSpPr>
          <a:xfrm>
            <a:off x="0" y="9525"/>
            <a:ext cx="9144000" cy="6838950"/>
            <a:chOff x="0" y="9525"/>
            <a:chExt cx="9144000" cy="6838950"/>
          </a:xfrm>
        </p:grpSpPr>
        <p:pic>
          <p:nvPicPr>
            <p:cNvPr id="2" name="Picture 2" descr="C:\Documents and Settings\MArkin-AA\Рабочий стол\cover.jp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525"/>
              <a:ext cx="9144000" cy="6838950"/>
            </a:xfrm>
            <a:prstGeom prst="rect">
              <a:avLst/>
            </a:prstGeom>
            <a:noFill/>
          </p:spPr>
        </p:pic>
        <p:sp>
          <p:nvSpPr>
            <p:cNvPr id="8" name="Прямоугольник 7"/>
            <p:cNvSpPr/>
            <p:nvPr userDrawn="1"/>
          </p:nvSpPr>
          <p:spPr>
            <a:xfrm>
              <a:off x="7631394" y="2152649"/>
              <a:ext cx="151389" cy="3614400"/>
            </a:xfrm>
            <a:prstGeom prst="rect">
              <a:avLst/>
            </a:prstGeom>
            <a:solidFill>
              <a:srgbClr val="F1CD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700" dirty="0">
                <a:solidFill>
                  <a:prstClr val="white"/>
                </a:solidFill>
                <a:sym typeface="Gill Sans"/>
              </a:endParaRPr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6179080" y="2146669"/>
              <a:ext cx="195248" cy="3614400"/>
            </a:xfrm>
            <a:prstGeom prst="rect">
              <a:avLst/>
            </a:prstGeom>
            <a:solidFill>
              <a:srgbClr val="0D45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700" dirty="0">
                <a:solidFill>
                  <a:prstClr val="white"/>
                </a:solidFill>
                <a:sym typeface="Gill Sans"/>
              </a:endParaRPr>
            </a:p>
          </p:txBody>
        </p:sp>
        <p:sp>
          <p:nvSpPr>
            <p:cNvPr id="10" name="Прямоугольник 9"/>
            <p:cNvSpPr/>
            <p:nvPr userDrawn="1"/>
          </p:nvSpPr>
          <p:spPr>
            <a:xfrm>
              <a:off x="7277942" y="2155004"/>
              <a:ext cx="262485" cy="3614400"/>
            </a:xfrm>
            <a:prstGeom prst="rect">
              <a:avLst/>
            </a:prstGeom>
            <a:solidFill>
              <a:srgbClr val="57A24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700" dirty="0">
                <a:solidFill>
                  <a:prstClr val="white"/>
                </a:solidFill>
                <a:sym typeface="Gill San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2152649"/>
            <a:ext cx="126000" cy="3619501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1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34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62143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09" cy="432108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534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84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176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4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53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673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274549"/>
            <a:ext cx="8296552" cy="4999251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55991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06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08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495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09" cy="4321087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11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861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99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73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35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86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236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413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27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804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6496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913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69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337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75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791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382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53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125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642533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270" y="2936127"/>
            <a:ext cx="7772400" cy="150018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раздела презентации</a:t>
            </a:r>
            <a:endParaRPr lang="en-GB" dirty="0" smtClean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35050" y="2835279"/>
            <a:ext cx="8707158" cy="1588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642533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rgbClr val="000000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39738" y="2936875"/>
            <a:ext cx="7772932" cy="2989263"/>
          </a:xfrm>
        </p:spPr>
        <p:txBody>
          <a:bodyPr numCol="2">
            <a:normAutofit/>
          </a:bodyPr>
          <a:lstStyle>
            <a:lvl1pPr marL="180975" marR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Tx/>
              <a:buSzPct val="100000"/>
              <a:buFontTx/>
              <a:buBlip>
                <a:blip r:embed="rId4"/>
              </a:buBlip>
              <a:tabLst/>
              <a:defRPr sz="1300" baseline="0"/>
            </a:lvl1pPr>
          </a:lstStyle>
          <a:p>
            <a:pPr lvl="0"/>
            <a:r>
              <a:rPr lang="ru-RU" dirty="0" smtClean="0"/>
              <a:t>Содержание раздела презентации</a:t>
            </a:r>
          </a:p>
          <a:p>
            <a:pPr lvl="0"/>
            <a:r>
              <a:rPr lang="ru-RU" dirty="0" smtClean="0"/>
              <a:t>Содержание раздела презентации</a:t>
            </a:r>
          </a:p>
          <a:p>
            <a:pPr marL="180975" marR="0" lvl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ru-RU" dirty="0" smtClean="0"/>
              <a:t>Содержание раздела презентации</a:t>
            </a:r>
            <a:endParaRPr lang="en-US" dirty="0" smtClean="0"/>
          </a:p>
          <a:p>
            <a:pPr lvl="0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5050" y="2835279"/>
            <a:ext cx="8707158" cy="1588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7" y="338992"/>
            <a:ext cx="4168434" cy="54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1274549"/>
            <a:ext cx="8268320" cy="499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1808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8584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594067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Россельхозбанк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637866" y="338992"/>
            <a:ext cx="2244317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75" r:id="rId4"/>
    <p:sldLayoutId id="2147483672" r:id="rId5"/>
    <p:sldLayoutId id="2147483662" r:id="rId6"/>
    <p:sldLayoutId id="2147483663" r:id="rId7"/>
    <p:sldLayoutId id="2147483664" r:id="rId8"/>
    <p:sldLayoutId id="2147483665" r:id="rId9"/>
    <p:sldLayoutId id="2147483671" r:id="rId10"/>
    <p:sldLayoutId id="2147483666" r:id="rId11"/>
    <p:sldLayoutId id="2147483677" r:id="rId12"/>
    <p:sldLayoutId id="2147483678" r:id="rId13"/>
    <p:sldLayoutId id="2147483679" r:id="rId14"/>
    <p:sldLayoutId id="2147483676" r:id="rId15"/>
    <p:sldLayoutId id="2147483667" r:id="rId16"/>
    <p:sldLayoutId id="2147483668" r:id="rId17"/>
    <p:sldLayoutId id="2147483669" r:id="rId18"/>
    <p:sldLayoutId id="2147483670" r:id="rId1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0975" indent="-163513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360363" indent="-179388" algn="l" defTabSz="358775" rtl="0" eaLnBrk="1" latinLnBrk="0" hangingPunct="1">
        <a:spcBef>
          <a:spcPct val="20000"/>
        </a:spcBef>
        <a:buClr>
          <a:srgbClr val="266234"/>
        </a:buClr>
        <a:buSzPct val="140000"/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536575" indent="-157163" algn="l" defTabSz="457200" rtl="0" eaLnBrk="1" latinLnBrk="0" hangingPunct="1">
        <a:spcBef>
          <a:spcPct val="20000"/>
        </a:spcBef>
        <a:buClr>
          <a:srgbClr val="266234"/>
        </a:buClr>
        <a:buSzPct val="120000"/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715963" indent="-174625" algn="l" defTabSz="457200" rtl="0" eaLnBrk="1" latinLnBrk="0" hangingPunct="1">
        <a:spcBef>
          <a:spcPct val="20000"/>
        </a:spcBef>
        <a:buClr>
          <a:srgbClr val="266234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896938" indent="-176213" algn="l" defTabSz="457200" rtl="0" eaLnBrk="1" latinLnBrk="0" hangingPunct="1">
        <a:spcBef>
          <a:spcPct val="20000"/>
        </a:spcBef>
        <a:buClr>
          <a:srgbClr val="266234"/>
        </a:buClr>
        <a:buSzPct val="50000"/>
        <a:buFont typeface="Wingdings" charset="2"/>
        <a:buChar char="u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7" y="338992"/>
            <a:ext cx="4168434" cy="54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1274549"/>
            <a:ext cx="8268320" cy="499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8584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defTabSz="914400"/>
            <a:fld id="{B87BBAF7-701D-4AF4-8BD4-C4C2E0BEA2D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sym typeface="Gill Sans"/>
              </a:rPr>
              <a:pPr defTabSz="914400"/>
              <a:t>‹#›</a:t>
            </a:fld>
            <a:endParaRPr lang="ru-RU" dirty="0" smtClean="0">
              <a:solidFill>
                <a:prstClr val="black">
                  <a:tint val="75000"/>
                </a:prstClr>
              </a:solidFill>
              <a:latin typeface="Calibri"/>
              <a:sym typeface="Gill San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637866" y="338992"/>
            <a:ext cx="2244317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defTabSz="914400"/>
            <a:endParaRPr lang="ru-RU" dirty="0" smtClean="0">
              <a:solidFill>
                <a:prstClr val="black">
                  <a:tint val="75000"/>
                </a:prstClr>
              </a:solidFill>
              <a:latin typeface="Calibri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4948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0975" indent="-163513" algn="l" defTabSz="457200" rtl="0" eaLnBrk="1" latinLnBrk="0" hangingPunct="1">
        <a:spcBef>
          <a:spcPct val="20000"/>
        </a:spcBef>
        <a:buSzPct val="100000"/>
        <a:buFontTx/>
        <a:buBlip>
          <a:blip r:embed="rId40"/>
        </a:buBlip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360363" indent="-179388" algn="l" defTabSz="358775" rtl="0" eaLnBrk="1" latinLnBrk="0" hangingPunct="1">
        <a:spcBef>
          <a:spcPct val="20000"/>
        </a:spcBef>
        <a:buClr>
          <a:srgbClr val="266234"/>
        </a:buClr>
        <a:buSzPct val="140000"/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536575" indent="-157163" algn="l" defTabSz="457200" rtl="0" eaLnBrk="1" latinLnBrk="0" hangingPunct="1">
        <a:spcBef>
          <a:spcPct val="20000"/>
        </a:spcBef>
        <a:buClr>
          <a:srgbClr val="266234"/>
        </a:buClr>
        <a:buSzPct val="120000"/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715963" indent="-174625" algn="l" defTabSz="457200" rtl="0" eaLnBrk="1" latinLnBrk="0" hangingPunct="1">
        <a:spcBef>
          <a:spcPct val="20000"/>
        </a:spcBef>
        <a:buClr>
          <a:srgbClr val="266234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896938" indent="-176213" algn="l" defTabSz="457200" rtl="0" eaLnBrk="1" latinLnBrk="0" hangingPunct="1">
        <a:spcBef>
          <a:spcPct val="20000"/>
        </a:spcBef>
        <a:buClr>
          <a:srgbClr val="266234"/>
        </a:buClr>
        <a:buSzPct val="50000"/>
        <a:buFont typeface="Wingdings" charset="2"/>
        <a:buChar char="u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1"/>
          <p:cNvSpPr txBox="1">
            <a:spLocks/>
          </p:cNvSpPr>
          <p:nvPr/>
        </p:nvSpPr>
        <p:spPr>
          <a:xfrm>
            <a:off x="266256" y="507345"/>
            <a:ext cx="5601862" cy="741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программа </a:t>
            </a:r>
            <a:r>
              <a:rPr lang="ru-RU" sz="2000" smtClean="0">
                <a:latin typeface="+mj-lt"/>
                <a:ea typeface="+mn-ea"/>
                <a:cs typeface="+mn-cs"/>
                <a:sym typeface="Gill Sans"/>
              </a:rPr>
              <a:t>ипотека               </a:t>
            </a:r>
          </a:p>
          <a:p>
            <a:pPr algn="ctr"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smtClean="0">
                <a:latin typeface="+mj-lt"/>
                <a:ea typeface="+mn-ea"/>
                <a:cs typeface="+mn-cs"/>
                <a:sym typeface="Gill Sans"/>
              </a:rPr>
              <a:t>АО 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«</a:t>
            </a:r>
            <a:r>
              <a:rPr lang="ru-RU" sz="2000" dirty="0" err="1" smtClean="0">
                <a:latin typeface="+mj-lt"/>
                <a:ea typeface="+mn-ea"/>
                <a:cs typeface="+mn-cs"/>
                <a:sym typeface="Gill Sans"/>
              </a:rPr>
              <a:t>РоссельхозБанк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 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Комплексное </a:t>
            </a: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развитие сельских 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территорий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59694" y="1301831"/>
            <a:ext cx="3162086" cy="363927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Цель кредита</a:t>
            </a:r>
            <a:endParaRPr lang="ru-RU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8" y="2070357"/>
            <a:ext cx="1888392" cy="11814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0798" y="1738352"/>
            <a:ext cx="614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200" dirty="0" smtClean="0"/>
              <a:t>Покупка квартиры в готовом или строящемся доме по договору купли-продажи /договору долевого участия </a:t>
            </a:r>
            <a:endParaRPr lang="ru-RU" sz="12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8" y="3400565"/>
            <a:ext cx="1888392" cy="131427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20798" y="2195808"/>
            <a:ext cx="625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200" dirty="0" smtClean="0"/>
              <a:t>Покупка дома с землей по договору купли-продажи / покупка земельного участка и строительство на нем жилого </a:t>
            </a:r>
            <a:r>
              <a:rPr lang="ru-RU" sz="1200" dirty="0" smtClean="0"/>
              <a:t>дома, строительство должно осуществляться до договору подряда</a:t>
            </a:r>
            <a:endParaRPr lang="ru-RU" sz="12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8" y="4863640"/>
            <a:ext cx="1888392" cy="1345914"/>
          </a:xfrm>
          <a:prstGeom prst="rect">
            <a:avLst/>
          </a:prstGeom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2620797" y="2777160"/>
            <a:ext cx="614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200" dirty="0" smtClean="0"/>
              <a:t>Строительство или завершение строительства жилого дома* на земельном участке, находящемся в собственности</a:t>
            </a:r>
            <a:endParaRPr lang="ru-RU" sz="12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591301"/>
              </p:ext>
            </p:extLst>
          </p:nvPr>
        </p:nvGraphicFramePr>
        <p:xfrm>
          <a:off x="2880064" y="3281614"/>
          <a:ext cx="6164784" cy="30847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2742">
                  <a:extLst>
                    <a:ext uri="{9D8B030D-6E8A-4147-A177-3AD203B41FA5}">
                      <a16:colId xmlns:a16="http://schemas.microsoft.com/office/drawing/2014/main" val="3321350426"/>
                    </a:ext>
                  </a:extLst>
                </a:gridCol>
                <a:gridCol w="607412">
                  <a:extLst>
                    <a:ext uri="{9D8B030D-6E8A-4147-A177-3AD203B41FA5}">
                      <a16:colId xmlns:a16="http://schemas.microsoft.com/office/drawing/2014/main" val="4276241915"/>
                    </a:ext>
                  </a:extLst>
                </a:gridCol>
                <a:gridCol w="3954630">
                  <a:extLst>
                    <a:ext uri="{9D8B030D-6E8A-4147-A177-3AD203B41FA5}">
                      <a16:colId xmlns:a16="http://schemas.microsoft.com/office/drawing/2014/main" val="3832207275"/>
                    </a:ext>
                  </a:extLst>
                </a:gridCol>
              </a:tblGrid>
              <a:tr h="252208">
                <a:tc rowSpan="2">
                  <a:txBody>
                    <a:bodyPr/>
                    <a:lstStyle/>
                    <a:p>
                      <a:r>
                        <a:rPr lang="ru-RU" sz="1200" dirty="0" smtClean="0"/>
                        <a:t>Сумма кредита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Min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100 </a:t>
                      </a:r>
                      <a:r>
                        <a:rPr lang="ru-RU" sz="1200" b="0" dirty="0" smtClean="0"/>
                        <a:t>тыс.</a:t>
                      </a:r>
                      <a:r>
                        <a:rPr lang="ru-RU" sz="1200" b="0" baseline="0" dirty="0" smtClean="0"/>
                        <a:t> руб.</a:t>
                      </a:r>
                      <a:endParaRPr lang="ru-RU" sz="12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9220806"/>
                  </a:ext>
                </a:extLst>
              </a:tr>
              <a:tr h="588486">
                <a:tc v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</a:t>
                      </a:r>
                      <a:r>
                        <a:rPr lang="ru-RU" sz="1200" dirty="0" smtClean="0"/>
                        <a:t>млн.</a:t>
                      </a:r>
                      <a:r>
                        <a:rPr lang="ru-RU" sz="1200" baseline="0" dirty="0" smtClean="0"/>
                        <a:t> руб. (Ленинградская обл., Дальневосточный федеральный округ)</a:t>
                      </a:r>
                    </a:p>
                    <a:p>
                      <a:r>
                        <a:rPr lang="ru-RU" sz="1200" baseline="0" dirty="0" smtClean="0"/>
                        <a:t>3 млн. руб. (иные регионы РФ)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0533548"/>
                  </a:ext>
                </a:extLst>
              </a:tr>
              <a:tr h="341578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Процентная ставка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от 2,7% до 3% годовых</a:t>
                      </a:r>
                      <a:r>
                        <a:rPr lang="en-US" sz="12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ru-RU" sz="12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617089"/>
                  </a:ext>
                </a:extLst>
              </a:tr>
              <a:tr h="25220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Срок кредита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до 25 лет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3342172"/>
                  </a:ext>
                </a:extLst>
              </a:tr>
              <a:tr h="42034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Первоначальный взнос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от 10% от стоимости объекта недвижимости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014093"/>
                  </a:ext>
                </a:extLst>
              </a:tr>
              <a:tr h="42034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Срок действия решения банка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/>
                        <a:t>60 календарных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дней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12459"/>
                  </a:ext>
                </a:extLst>
              </a:tr>
              <a:tr h="629224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Страхование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страхование имущества, принимаемого Банком в залог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добровольное страхование жизни и здоровья заемщика/созаемщиков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89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2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US Presi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RUS Presi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67ea8c4-e13b-4022-ae41-c146554f18f0">DRRB-25-2442</_dlc_DocId>
    <_dlc_DocIdUrl xmlns="667ea8c4-e13b-4022-ae41-c146554f18f0">
      <Url>https://portal/departments/drrb/_layouts/15/DocIdRedir.aspx?ID=DRRB-25-2442</Url>
      <Description>DRRB-25-2442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8964CC9E0EDB34386107033A95C442E" ma:contentTypeVersion="0" ma:contentTypeDescription="Создание документа." ma:contentTypeScope="" ma:versionID="b42b9bd8b3942b3458508d2fdf67ce26">
  <xsd:schema xmlns:xsd="http://www.w3.org/2001/XMLSchema" xmlns:xs="http://www.w3.org/2001/XMLSchema" xmlns:p="http://schemas.microsoft.com/office/2006/metadata/properties" xmlns:ns2="667ea8c4-e13b-4022-ae41-c146554f18f0" targetNamespace="http://schemas.microsoft.com/office/2006/metadata/properties" ma:root="true" ma:fieldsID="089ef0accd68cf71d77274146770523a" ns2:_="">
    <xsd:import namespace="667ea8c4-e13b-4022-ae41-c146554f18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ea8c4-e13b-4022-ae41-c146554f18f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DD79AB-2AE0-4450-95CA-61E682107D9A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667ea8c4-e13b-4022-ae41-c146554f18f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DD00346-ABB2-4D5A-A0B4-0C059DD5E2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7ea8c4-e13b-4022-ae41-c146554f18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D963095-57AF-4AB8-9158-1B4739EB34D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3C37300-AF8B-4D45-93E3-C6F6A3EA4F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RUS Presi Template.thmx</Template>
  <TotalTime>103268</TotalTime>
  <Words>142</Words>
  <Application>Microsoft Office PowerPoint</Application>
  <PresentationFormat>Экран (4:3)</PresentationFormat>
  <Paragraphs>24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Arial</vt:lpstr>
      <vt:lpstr>Calibri</vt:lpstr>
      <vt:lpstr>Gill Sans</vt:lpstr>
      <vt:lpstr>Wingdings</vt:lpstr>
      <vt:lpstr>RUS Presi Template</vt:lpstr>
      <vt:lpstr>6_RUS Presi Template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Oleg Korshunov</dc:creator>
  <cp:lastModifiedBy>Журавлева Александра Сергеевна</cp:lastModifiedBy>
  <cp:revision>1985</cp:revision>
  <cp:lastPrinted>2019-12-26T12:54:07Z</cp:lastPrinted>
  <dcterms:created xsi:type="dcterms:W3CDTF">2013-08-28T13:08:37Z</dcterms:created>
  <dcterms:modified xsi:type="dcterms:W3CDTF">2020-09-10T08:35:03Z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0x01010088964CC9E0EDB34386107033A95C442E</vt:lpwstr>
  </property>
  <property fmtid="{D5CDD505-2E9C-101B-9397-08002B2CF9AE}" pid="3" name="_dlc_DocIdItemGuid">
    <vt:lpwstr>d53f6a1c-5f8c-4719-8592-735ab3e60ae5</vt:lpwstr>
  </property>
</Properties>
</file>