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78" initials="U" lastIdx="1" clrIdx="0">
    <p:extLst>
      <p:ext uri="{19B8F6BF-5375-455C-9EA6-DF929625EA0E}">
        <p15:presenceInfo xmlns:p15="http://schemas.microsoft.com/office/powerpoint/2012/main" userId="User7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9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331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65000"/>
            <a:lumOff val="35000"/>
            <a:alpha val="1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уточ.план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4102411567475E-2"/>
                  <c:y val="-9.1418250767067513E-2"/>
                </c:manualLayout>
              </c:layout>
              <c:showLegendKey val="1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18-45DA-8E19-D108DBC01E62}"/>
                </c:ext>
              </c:extLst>
            </c:dLbl>
            <c:dLbl>
              <c:idx val="1"/>
              <c:layout>
                <c:manualLayout>
                  <c:x val="6.338140072296718E-3"/>
                  <c:y val="-3.9803421313311188E-2"/>
                </c:manualLayout>
              </c:layout>
              <c:showLegendKey val="1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18-45DA-8E19-D108DBC01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373126.7</c:v>
                </c:pt>
                <c:pt idx="1">
                  <c:v>383995.9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8-45DA-8E19-D108DBC01E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378224114434124E-2"/>
                  <c:y val="-0.124618366017732"/>
                </c:manualLayout>
              </c:layout>
              <c:showLegendKey val="1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18-45DA-8E19-D108DBC01E62}"/>
                </c:ext>
              </c:extLst>
            </c:dLbl>
            <c:dLbl>
              <c:idx val="1"/>
              <c:layout>
                <c:manualLayout>
                  <c:x val="7.0223652491857358E-2"/>
                  <c:y val="-0.11418713063318195"/>
                </c:manualLayout>
              </c:layout>
              <c:showLegendKey val="1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18-45DA-8E19-D108DBC01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369031.3</c:v>
                </c:pt>
                <c:pt idx="1">
                  <c:v>375600.6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18-45DA-8E19-D108DBC01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5467512"/>
        <c:axId val="705465544"/>
        <c:axId val="0"/>
      </c:bar3DChart>
      <c:catAx>
        <c:axId val="70546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705465544"/>
        <c:crosses val="autoZero"/>
        <c:auto val="1"/>
        <c:lblAlgn val="ctr"/>
        <c:lblOffset val="100"/>
        <c:noMultiLvlLbl val="0"/>
      </c:catAx>
      <c:valAx>
        <c:axId val="705465544"/>
        <c:scaling>
          <c:orientation val="minMax"/>
          <c:min val="300000"/>
        </c:scaling>
        <c:delete val="1"/>
        <c:axPos val="l"/>
        <c:numFmt formatCode="#,##0.0" sourceLinked="1"/>
        <c:majorTickMark val="out"/>
        <c:minorTickMark val="none"/>
        <c:tickLblPos val="nextTo"/>
        <c:crossAx val="70546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7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375274690931395E-2"/>
          <c:y val="7.8545617699114473E-2"/>
          <c:w val="0.87264433770265259"/>
          <c:h val="0.673519870508691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369 031,3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A9-413A-81AF-E4CF1FC180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A9-413A-81AF-E4CF1FC1800E}"/>
              </c:ext>
            </c:extLst>
          </c:dPt>
          <c:dPt>
            <c:idx val="2"/>
            <c:bubble3D val="0"/>
            <c:explosion val="19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A9-413A-81AF-E4CF1FC1800E}"/>
              </c:ext>
            </c:extLst>
          </c:dPt>
          <c:dPt>
            <c:idx val="3"/>
            <c:bubble3D val="0"/>
            <c:explosion val="44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A9-413A-81AF-E4CF1FC1800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A9-413A-81AF-E4CF1FC1800E}"/>
              </c:ext>
            </c:extLst>
          </c:dPt>
          <c:dLbls>
            <c:dLbl>
              <c:idx val="0"/>
              <c:layout>
                <c:manualLayout>
                  <c:x val="-9.9582113573792562E-3"/>
                  <c:y val="-1.0706720054103549E-2"/>
                </c:manualLayout>
              </c:layout>
              <c:tx>
                <c:rich>
                  <a:bodyPr/>
                  <a:lstStyle/>
                  <a:p>
                    <a:fld id="{6C138FB7-156B-4C60-85A6-4BC2D9A52958}" type="CATEGORYNAME">
                      <a:rPr lang="ru-RU" sz="1700"/>
                      <a:pPr/>
                      <a:t>[ИМЯ КАТЕГОРИИ]</a:t>
                    </a:fld>
                    <a:r>
                      <a:rPr lang="ru-RU" sz="1700" baseline="0" dirty="0"/>
                      <a:t>
</a:t>
                    </a:r>
                    <a:fld id="{AFEE9147-F4E6-409F-BA63-70709E82E5A3}" type="VALUE">
                      <a:rPr lang="ru-RU" sz="1700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fld id="{BD51D686-016C-4065-BA80-D3C58E57B7E1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166733390790009"/>
                      <c:h val="0.218998852534696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A9-413A-81AF-E4CF1FC1800E}"/>
                </c:ext>
              </c:extLst>
            </c:dLbl>
            <c:dLbl>
              <c:idx val="1"/>
              <c:layout>
                <c:manualLayout>
                  <c:x val="9.0037576845691192E-2"/>
                  <c:y val="5.2404364342486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fld id="{8C7C0507-EEBB-4807-B9E7-92D5713C9303}" type="CATEGORYNAME">
                      <a:rPr lang="ru-RU" sz="170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C993A9-B529-4D6B-A4DB-4F4275C2FA26}" type="VALU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B021C245-B09E-4744-812A-FF763123B11D}" type="PERCENTAGE">
                      <a:rPr lang="ru-RU" baseline="0" smtClean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05568197169449"/>
                      <c:h val="0.209446331157468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A9-413A-81AF-E4CF1FC1800E}"/>
                </c:ext>
              </c:extLst>
            </c:dLbl>
            <c:dLbl>
              <c:idx val="2"/>
              <c:layout>
                <c:manualLayout>
                  <c:x val="0.25236011849487405"/>
                  <c:y val="5.57301579402973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fld id="{54B18F13-415F-4771-AFEF-8C6421D4A075}" type="CATEGORYNAME">
                      <a:rPr lang="ru-RU" sz="170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551FEE1-E0DD-49AA-861C-03DCC7031E5D}" type="VALU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1,3%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1931646568405"/>
                      <c:h val="0.226351038984094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A9-413A-81AF-E4CF1FC1800E}"/>
                </c:ext>
              </c:extLst>
            </c:dLbl>
            <c:dLbl>
              <c:idx val="3"/>
              <c:layout>
                <c:manualLayout>
                  <c:x val="-9.5541140854811073E-3"/>
                  <c:y val="-8.6203597821868784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fld id="{A301811E-D4B6-474D-992F-BE3AD57CFC66}" type="CATEGORYNAME">
                      <a:rPr lang="ru-RU" sz="170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4733E4D-245D-4847-9233-9A2C4D73B1C7}" type="VALU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D68D2C1E-DA83-48A8-B14D-09C31549FE6B}" type="PERCENTAG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117539154589297"/>
                      <c:h val="0.291403962475076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A9-413A-81AF-E4CF1FC1800E}"/>
                </c:ext>
              </c:extLst>
            </c:dLbl>
            <c:dLbl>
              <c:idx val="4"/>
              <c:layout>
                <c:manualLayout>
                  <c:x val="-1.735097911956866E-2"/>
                  <c:y val="0.355961161904283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defRPr>
                    </a:pPr>
                    <a:fld id="{7686AAA4-E208-4CE2-A4F2-12E7F31CBA62}" type="CATEGORYNAME">
                      <a:rPr lang="ru-RU" sz="170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B4C9D6-4DE3-4407-A2E2-E52BCCB309D3}" type="VALU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93406252-9899-41E0-8CDE-DBACC421F802}" type="PERCENTAGE">
                      <a:rPr lang="ru-RU" baseline="0"/>
                      <a:pPr>
                        <a:defRPr sz="1800" b="1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57907704743176"/>
                      <c:h val="0.276845917268523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A9-413A-81AF-E4CF1FC1800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 на выравнивание</c:v>
                </c:pt>
                <c:pt idx="2">
                  <c:v>дотация на сбалансированность</c:v>
                </c:pt>
                <c:pt idx="3">
                  <c:v>субвенция на выравнивание бюджетной обеспеченности поселений </c:v>
                </c:pt>
                <c:pt idx="4">
                  <c:v>субсидии, субвенции, 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75397.100000000006</c:v>
                </c:pt>
                <c:pt idx="1">
                  <c:v>49939</c:v>
                </c:pt>
                <c:pt idx="2">
                  <c:v>4608</c:v>
                </c:pt>
                <c:pt idx="3">
                  <c:v>603.5</c:v>
                </c:pt>
                <c:pt idx="4">
                  <c:v>238483.7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13A-81AF-E4CF1FC18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alpha val="43000"/>
          </a:schemeClr>
        </a:solidFill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9448576055E-2"/>
          <c:y val="2.4489197757020881E-2"/>
          <c:w val="0.96944444110284789"/>
          <c:h val="0.737137473976940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506672190143503E-2"/>
                  <c:y val="-6.590487284286240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9A-4972-A0F4-82A8D8B91178}"/>
                </c:ext>
              </c:extLst>
            </c:dLbl>
            <c:dLbl>
              <c:idx val="1"/>
              <c:layout>
                <c:manualLayout>
                  <c:x val="-9.1177831493639127E-3"/>
                  <c:y val="-0.1098171728783512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9A-4972-A0F4-82A8D8B91178}"/>
                </c:ext>
              </c:extLst>
            </c:dLbl>
            <c:dLbl>
              <c:idx val="2"/>
              <c:layout>
                <c:manualLayout>
                  <c:x val="-4.8482070043970912E-2"/>
                  <c:y val="-0.2118751878448066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9A-4972-A0F4-82A8D8B9117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дотация на выравнивание</c:v>
                </c:pt>
                <c:pt idx="1">
                  <c:v>дотация на сбалансированнность</c:v>
                </c:pt>
                <c:pt idx="2">
                  <c:v>субвенции, субсидии, 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48936</c:v>
                </c:pt>
                <c:pt idx="1">
                  <c:v>6141</c:v>
                </c:pt>
                <c:pt idx="2">
                  <c:v>167371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A-4972-A0F4-82A8D8B911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6668749635690031E-2"/>
                  <c:y val="-6.17139596921128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9A-4972-A0F4-82A8D8B91178}"/>
                </c:ext>
              </c:extLst>
            </c:dLbl>
            <c:dLbl>
              <c:idx val="1"/>
              <c:layout>
                <c:manualLayout>
                  <c:x val="3.4111005480206201E-2"/>
                  <c:y val="-0.1162866753719114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9A-4972-A0F4-82A8D8B91178}"/>
                </c:ext>
              </c:extLst>
            </c:dLbl>
            <c:dLbl>
              <c:idx val="2"/>
              <c:layout>
                <c:manualLayout>
                  <c:x val="3.4413170867582117E-2"/>
                  <c:y val="-2.168404036562028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9A-4972-A0F4-82A8D8B9117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дотация на выравнивание</c:v>
                </c:pt>
                <c:pt idx="1">
                  <c:v>дотация на сбалансированнность</c:v>
                </c:pt>
                <c:pt idx="2">
                  <c:v>субвенции, субсидии, иные межбюджетные трансферты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49939</c:v>
                </c:pt>
                <c:pt idx="1">
                  <c:v>4608</c:v>
                </c:pt>
                <c:pt idx="2">
                  <c:v>239369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A-4972-A0F4-82A8D8B91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3461128"/>
        <c:axId val="302183400"/>
        <c:axId val="0"/>
      </c:bar3DChart>
      <c:catAx>
        <c:axId val="50346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02183400"/>
        <c:crosses val="autoZero"/>
        <c:auto val="1"/>
        <c:lblAlgn val="ctr"/>
        <c:lblOffset val="100"/>
        <c:noMultiLvlLbl val="0"/>
      </c:catAx>
      <c:valAx>
        <c:axId val="302183400"/>
        <c:scaling>
          <c:orientation val="minMax"/>
          <c:max val="240000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0346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0" dirty="0">
                <a:solidFill>
                  <a:schemeClr val="tx1"/>
                </a:solidFill>
                <a:latin typeface="Cambria" panose="02040503050406030204" pitchFamily="18" charset="0"/>
              </a:rPr>
              <a:t>тыс. руб.</a:t>
            </a:r>
          </a:p>
        </c:rich>
      </c:tx>
      <c:layout>
        <c:manualLayout>
          <c:xMode val="edge"/>
          <c:yMode val="edge"/>
          <c:x val="0.90212512128846767"/>
          <c:y val="2.0117349445048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alpha val="56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77230971128609"/>
          <c:y val="3.9785853470673919E-2"/>
          <c:w val="0.78978321056161838"/>
          <c:h val="0.864000897914076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58452</c:v>
                </c:pt>
                <c:pt idx="1">
                  <c:v>61667.9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47-492F-AEBE-FF727F749C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638752604876766E-2"/>
                  <c:y val="2.1929824561403109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7-492F-AEBE-FF727F749C42}"/>
                </c:ext>
              </c:extLst>
            </c:dLbl>
            <c:dLbl>
              <c:idx val="1"/>
              <c:layout>
                <c:manualLayout>
                  <c:x val="1.2638752604876766E-2"/>
                  <c:y val="-4.0204213920063137E-1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47-492F-AEBE-FF727F74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14342.6</c:v>
                </c:pt>
                <c:pt idx="1">
                  <c:v>13729.2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47-492F-AEBE-FF727F749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4324280"/>
        <c:axId val="534323296"/>
        <c:axId val="0"/>
      </c:bar3DChart>
      <c:catAx>
        <c:axId val="53432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534323296"/>
        <c:crosses val="autoZero"/>
        <c:auto val="1"/>
        <c:lblAlgn val="ctr"/>
        <c:lblOffset val="100"/>
        <c:noMultiLvlLbl val="0"/>
      </c:catAx>
      <c:valAx>
        <c:axId val="5343232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34324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ru-RU" sz="2800" b="1" dirty="0">
                <a:solidFill>
                  <a:schemeClr val="tx1"/>
                </a:solidFill>
                <a:latin typeface="+mj-lt"/>
              </a:rPr>
              <a:t>всего 75 397,1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8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376027996500438"/>
          <c:y val="0.14303743446507697"/>
          <c:w val="0.73124464129483813"/>
          <c:h val="0.664637546304505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75397,1 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2EE-4E05-8BF2-206BA0DC58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EE-4E05-8BF2-206BA0DC58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EE-4E05-8BF2-206BA0DC58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2EE-4E05-8BF2-206BA0DC58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2EE-4E05-8BF2-206BA0DC5891}"/>
              </c:ext>
            </c:extLst>
          </c:dPt>
          <c:dLbls>
            <c:dLbl>
              <c:idx val="0"/>
              <c:layout>
                <c:manualLayout>
                  <c:x val="9.3948928258967737E-2"/>
                  <c:y val="0.1215703884592483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EE-4E05-8BF2-206BA0DC5891}"/>
                </c:ext>
              </c:extLst>
            </c:dLbl>
            <c:dLbl>
              <c:idx val="1"/>
              <c:layout>
                <c:manualLayout>
                  <c:x val="-0.10782709973753271"/>
                  <c:y val="9.28026774769563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690135608048995"/>
                      <c:h val="0.18129145682077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2EE-4E05-8BF2-206BA0DC5891}"/>
                </c:ext>
              </c:extLst>
            </c:dLbl>
            <c:dLbl>
              <c:idx val="2"/>
              <c:layout>
                <c:manualLayout>
                  <c:x val="0.18712483595800525"/>
                  <c:y val="5.646480312509118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874168853893267"/>
                      <c:h val="0.16907505137463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EE-4E05-8BF2-206BA0DC5891}"/>
                </c:ext>
              </c:extLst>
            </c:dLbl>
            <c:dLbl>
              <c:idx val="3"/>
              <c:layout>
                <c:manualLayout>
                  <c:x val="2.8306594488188976E-2"/>
                  <c:y val="5.223122545296090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889446631671039"/>
                      <c:h val="0.24449099432883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2EE-4E05-8BF2-206BA0DC5891}"/>
                </c:ext>
              </c:extLst>
            </c:dLbl>
            <c:dLbl>
              <c:idx val="4"/>
              <c:layout>
                <c:manualLayout>
                  <c:x val="-3.3087270341207188E-4"/>
                  <c:y val="-5.8316342055504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99168853893261"/>
                      <c:h val="0.25108785326974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2EE-4E05-8BF2-206BA0DC589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неналоговые доходы</c:v>
                </c:pt>
                <c:pt idx="2">
                  <c:v>налоги на совокупный доход</c:v>
                </c:pt>
                <c:pt idx="3">
                  <c:v>налоги, сборы и регулярные платежи за пользование природными ресурсами</c:v>
                </c:pt>
                <c:pt idx="4">
                  <c:v>прочие (акцизы, гос.пошлина, задолженность по налоговым доходам)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40938.6</c:v>
                </c:pt>
                <c:pt idx="1">
                  <c:v>13729.2</c:v>
                </c:pt>
                <c:pt idx="2">
                  <c:v>5861.1</c:v>
                </c:pt>
                <c:pt idx="3">
                  <c:v>1241.5</c:v>
                </c:pt>
                <c:pt idx="4">
                  <c:v>13626.7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E-4E05-8BF2-206BA0DC5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ru-RU" sz="2800" dirty="0"/>
              <a:t>всего 40 938,6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640208512708715E-2"/>
          <c:y val="0.15794427373407591"/>
          <c:w val="0.93332173374034733"/>
          <c:h val="0.797608507777991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40 938,6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9DF-464B-837D-CF0EC4CC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9DF-464B-837D-CF0EC4CC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9DF-464B-837D-CF0EC4CC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9DF-464B-837D-CF0EC4CC3393}"/>
              </c:ext>
            </c:extLst>
          </c:dPt>
          <c:dLbls>
            <c:dLbl>
              <c:idx val="0"/>
              <c:layout>
                <c:manualLayout>
                  <c:x val="-0.21399745341179499"/>
                  <c:y val="0.1191318577555854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101719061867786"/>
                      <c:h val="0.18217575699379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DF-464B-837D-CF0EC4CC3393}"/>
                </c:ext>
              </c:extLst>
            </c:dLbl>
            <c:dLbl>
              <c:idx val="1"/>
              <c:layout>
                <c:manualLayout>
                  <c:x val="-0.27492522691658217"/>
                  <c:y val="-0.2689502912745662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09757011128283"/>
                      <c:h val="0.179599417450867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9DF-464B-837D-CF0EC4CC3393}"/>
                </c:ext>
              </c:extLst>
            </c:dLbl>
            <c:dLbl>
              <c:idx val="2"/>
              <c:layout>
                <c:manualLayout>
                  <c:x val="0.11811998229658599"/>
                  <c:y val="-7.4414090007041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DF-464B-837D-CF0EC4CC3393}"/>
                </c:ext>
              </c:extLst>
            </c:dLbl>
            <c:dLbl>
              <c:idx val="3"/>
              <c:layout>
                <c:manualLayout>
                  <c:x val="0.13139956598857896"/>
                  <c:y val="0.1155278951411561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806897100862866"/>
                      <c:h val="0.142403778880490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9DF-464B-837D-CF0EC4CC33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бюджетная сфера</c:v>
                </c:pt>
                <c:pt idx="1">
                  <c:v>сельхозтоваропроизводители</c:v>
                </c:pt>
                <c:pt idx="2">
                  <c:v>ОАО "РЖД"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10352.9</c:v>
                </c:pt>
                <c:pt idx="1">
                  <c:v>13176.9</c:v>
                </c:pt>
                <c:pt idx="2">
                  <c:v>10169.700000000001</c:v>
                </c:pt>
                <c:pt idx="3">
                  <c:v>7239.1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F-464B-837D-CF0EC4CC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416666666666664"/>
          <c:y val="0.11292056326832384"/>
          <c:w val="0.79583333333333328"/>
          <c:h val="0.678834863625262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375 600,5</c:v>
                </c:pt>
              </c:strCache>
            </c:strRef>
          </c:tx>
          <c:explosion val="10"/>
          <c:dPt>
            <c:idx val="0"/>
            <c:bubble3D val="0"/>
            <c:explosion val="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78-44FF-B02E-6A725DE954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178-44FF-B02E-6A725DE954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178-44FF-B02E-6A725DE954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178-44FF-B02E-6A725DE954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178-44FF-B02E-6A725DE95408}"/>
              </c:ext>
            </c:extLst>
          </c:dPt>
          <c:dPt>
            <c:idx val="5"/>
            <c:bubble3D val="0"/>
            <c:explosion val="1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178-44FF-B02E-6A725DE95408}"/>
              </c:ext>
            </c:extLst>
          </c:dPt>
          <c:dLbls>
            <c:dLbl>
              <c:idx val="0"/>
              <c:layout>
                <c:manualLayout>
                  <c:x val="4.2708333333333334E-2"/>
                  <c:y val="-6.832908414784813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545767716535433"/>
                      <c:h val="0.143539070719410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178-44FF-B02E-6A725DE95408}"/>
                </c:ext>
              </c:extLst>
            </c:dLbl>
            <c:dLbl>
              <c:idx val="1"/>
              <c:layout>
                <c:manualLayout>
                  <c:x val="-0.12569444444444455"/>
                  <c:y val="0.1363340042154964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8-44FF-B02E-6A725DE95408}"/>
                </c:ext>
              </c:extLst>
            </c:dLbl>
            <c:dLbl>
              <c:idx val="2"/>
              <c:layout>
                <c:manualLayout>
                  <c:x val="6.5972222222221207E-3"/>
                  <c:y val="2.134506277824296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78-44FF-B02E-6A725DE95408}"/>
                </c:ext>
              </c:extLst>
            </c:dLbl>
            <c:dLbl>
              <c:idx val="3"/>
              <c:layout>
                <c:manualLayout>
                  <c:x val="2.7604276027996501E-2"/>
                  <c:y val="2.106342179899459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562442585301838"/>
                      <c:h val="0.192650419519465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178-44FF-B02E-6A725DE95408}"/>
                </c:ext>
              </c:extLst>
            </c:dLbl>
            <c:dLbl>
              <c:idx val="4"/>
              <c:layout>
                <c:manualLayout>
                  <c:x val="6.2152777777777751E-2"/>
                  <c:y val="0.1212056654064260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78-44FF-B02E-6A725DE95408}"/>
                </c:ext>
              </c:extLst>
            </c:dLbl>
            <c:dLbl>
              <c:idx val="5"/>
              <c:layout>
                <c:manualLayout>
                  <c:x val="-9.2013888888888892E-3"/>
                  <c:y val="6.22706074701925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883967629046368"/>
                      <c:h val="0.171540575304321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178-44FF-B02E-6A725DE9540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управление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межбюджетные трансферты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27024.7</c:v>
                </c:pt>
                <c:pt idx="1">
                  <c:v>230699.1</c:v>
                </c:pt>
                <c:pt idx="2">
                  <c:v>16079</c:v>
                </c:pt>
                <c:pt idx="3">
                  <c:v>16560.599999999999</c:v>
                </c:pt>
                <c:pt idx="4">
                  <c:v>81096.800000000003</c:v>
                </c:pt>
                <c:pt idx="5">
                  <c:v>4140.3999999999996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8-44FF-B02E-6A725DE95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75E-2"/>
          <c:y val="0.12353522025962971"/>
          <c:w val="0.74583333333333335"/>
          <c:h val="0.66727983490130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375 600,6</c:v>
                </c:pt>
              </c:strCache>
            </c:strRef>
          </c:tx>
          <c:explosion val="10"/>
          <c:dPt>
            <c:idx val="0"/>
            <c:bubble3D val="0"/>
            <c:explosion val="1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FF8-43BD-A751-D5490DBD05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FF8-43BD-A751-D5490DBD05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FF8-43BD-A751-D5490DBD05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FF8-43BD-A751-D5490DBD05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CA8-4CC1-8AA3-30F3BBBC83B2}"/>
              </c:ext>
            </c:extLst>
          </c:dPt>
          <c:dLbls>
            <c:dLbl>
              <c:idx val="0"/>
              <c:layout>
                <c:manualLayout>
                  <c:x val="-0.22599387576552932"/>
                  <c:y val="-6.7114120614648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56729002624672"/>
                      <c:h val="0.18372442114596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F8-43BD-A751-D5490DBD0564}"/>
                </c:ext>
              </c:extLst>
            </c:dLbl>
            <c:dLbl>
              <c:idx val="1"/>
              <c:layout>
                <c:manualLayout>
                  <c:x val="-6.0878827646544183E-2"/>
                  <c:y val="5.543253762123049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47145669291338"/>
                      <c:h val="0.18372442114596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F8-43BD-A751-D5490DBD0564}"/>
                </c:ext>
              </c:extLst>
            </c:dLbl>
            <c:dLbl>
              <c:idx val="2"/>
              <c:layout>
                <c:manualLayout>
                  <c:x val="-8.0719269466316704E-2"/>
                  <c:y val="3.755917451316256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88812335958005"/>
                      <c:h val="0.194453320747829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FF8-43BD-A751-D5490DBD0564}"/>
                </c:ext>
              </c:extLst>
            </c:dLbl>
            <c:dLbl>
              <c:idx val="3"/>
              <c:layout>
                <c:manualLayout>
                  <c:x val="0.17708333333333334"/>
                  <c:y val="-0.201635266065424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F8-43BD-A751-D5490DBD0564}"/>
                </c:ext>
              </c:extLst>
            </c:dLbl>
            <c:dLbl>
              <c:idx val="4"/>
              <c:layout>
                <c:manualLayout>
                  <c:x val="0.18402777777777773"/>
                  <c:y val="0.1113863454671251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91590113735784"/>
                      <c:h val="0.139369620470596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CA8-4CC1-8AA3-30F3BBBC83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заработная плата</c:v>
                </c:pt>
                <c:pt idx="1">
                  <c:v>коммунальные услуги</c:v>
                </c:pt>
                <c:pt idx="2">
                  <c:v>социальные пособия и пенсии</c:v>
                </c:pt>
                <c:pt idx="3">
                  <c:v>межбюджетные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145832.20000000001</c:v>
                </c:pt>
                <c:pt idx="1">
                  <c:v>13851.8</c:v>
                </c:pt>
                <c:pt idx="2">
                  <c:v>14677.9</c:v>
                </c:pt>
                <c:pt idx="3">
                  <c:v>81096.800000000003</c:v>
                </c:pt>
                <c:pt idx="4">
                  <c:v>120141.9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8-43BD-A751-D5490DBD0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0.76239</cdr:x>
      <cdr:y>0.37614</cdr:y>
    </cdr:from>
    <cdr:to>
      <cdr:x>0.95292</cdr:x>
      <cdr:y>0.58819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B727EAE-1505-4826-8BD6-B2FA8A51952A}"/>
            </a:ext>
          </a:extLst>
        </cdr:cNvPr>
        <cdr:cNvSpPr txBox="1"/>
      </cdr:nvSpPr>
      <cdr:spPr>
        <a:xfrm xmlns:a="http://schemas.openxmlformats.org/drawingml/2006/main">
          <a:off x="6694007" y="2347598"/>
          <a:ext cx="1672936" cy="132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переданные</a:t>
          </a: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238 012,7</a:t>
          </a:r>
        </a:p>
        <a:p xmlns:a="http://schemas.openxmlformats.org/drawingml/2006/main">
          <a:endParaRPr lang="ru-RU" sz="16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</a:t>
          </a: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137 587,9</a:t>
          </a:r>
        </a:p>
        <a:p xmlns:a="http://schemas.openxmlformats.org/drawingml/2006/main">
          <a:endParaRPr lang="ru-RU" sz="1600" b="1" u="sng" dirty="0">
            <a:solidFill>
              <a:schemeClr val="tx1"/>
            </a:solidFill>
            <a:latin typeface="+mj-lt"/>
          </a:endParaRPr>
        </a:p>
        <a:p xmlns:a="http://schemas.openxmlformats.org/drawingml/2006/main">
          <a:endParaRPr lang="ru-RU" sz="1600" b="1" u="sng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0.49817</cdr:x>
      <cdr:y>0.37614</cdr:y>
    </cdr:from>
    <cdr:to>
      <cdr:x>0.66627</cdr:x>
      <cdr:y>0.61541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D734589-6771-49D9-8B92-F63AF586FAF0}"/>
            </a:ext>
          </a:extLst>
        </cdr:cNvPr>
        <cdr:cNvSpPr txBox="1"/>
      </cdr:nvSpPr>
      <cdr:spPr>
        <a:xfrm xmlns:a="http://schemas.openxmlformats.org/drawingml/2006/main">
          <a:off x="4374068" y="2347598"/>
          <a:ext cx="1476014" cy="1493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переданные</a:t>
          </a: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244 886,9</a:t>
          </a:r>
        </a:p>
        <a:p xmlns:a="http://schemas.openxmlformats.org/drawingml/2006/main">
          <a:endParaRPr lang="ru-RU" sz="16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собственные</a:t>
          </a:r>
        </a:p>
        <a:p xmlns:a="http://schemas.openxmlformats.org/drawingml/2006/main">
          <a:r>
            <a: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139 109,0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0.19387</cdr:x>
      <cdr:y>0.03204</cdr:y>
    </cdr:from>
    <cdr:to>
      <cdr:x>0.41081</cdr:x>
      <cdr:y>0.123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8A85291-A8B2-4395-A749-571C9C296C54}"/>
            </a:ext>
          </a:extLst>
        </cdr:cNvPr>
        <cdr:cNvSpPr txBox="1"/>
      </cdr:nvSpPr>
      <cdr:spPr>
        <a:xfrm xmlns:a="http://schemas.openxmlformats.org/drawingml/2006/main">
          <a:off x="1948070" y="185530"/>
          <a:ext cx="2179982" cy="526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  <a:latin typeface="Cambria" panose="02040503050406030204" pitchFamily="18" charset="0"/>
            </a:rPr>
            <a:t>всего 72 794,6</a:t>
          </a:r>
        </a:p>
      </cdr:txBody>
    </cdr:sp>
  </cdr:relSizeAnchor>
  <cdr:relSizeAnchor xmlns:cdr="http://schemas.openxmlformats.org/drawingml/2006/chartDrawing">
    <cdr:from>
      <cdr:x>0.57567</cdr:x>
      <cdr:y>0.02689</cdr:y>
    </cdr:from>
    <cdr:to>
      <cdr:x>0.7913</cdr:x>
      <cdr:y>0.10412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9094131-22AD-4684-AF4B-0D550FF0683B}"/>
            </a:ext>
          </a:extLst>
        </cdr:cNvPr>
        <cdr:cNvSpPr txBox="1"/>
      </cdr:nvSpPr>
      <cdr:spPr>
        <a:xfrm xmlns:a="http://schemas.openxmlformats.org/drawingml/2006/main">
          <a:off x="5784573" y="155713"/>
          <a:ext cx="2166731" cy="44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tx1"/>
              </a:solidFill>
              <a:latin typeface="Cambria" panose="02040503050406030204" pitchFamily="18" charset="0"/>
            </a:rPr>
            <a:t>всего 75 397,1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0.89273</cdr:x>
      <cdr:y>0.01331</cdr:y>
    </cdr:from>
    <cdr:to>
      <cdr:x>0.96773</cdr:x>
      <cdr:y>0.06261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4AABE50-AADD-4ADB-9D16-7A7F58FBCFCD}"/>
            </a:ext>
          </a:extLst>
        </cdr:cNvPr>
        <cdr:cNvSpPr txBox="1"/>
      </cdr:nvSpPr>
      <cdr:spPr>
        <a:xfrm xmlns:a="http://schemas.openxmlformats.org/drawingml/2006/main">
          <a:off x="8163167" y="83008"/>
          <a:ext cx="685800" cy="307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tx1"/>
              </a:solidFill>
              <a:latin typeface="+mj-lt"/>
            </a:rPr>
            <a:t>тыс. руб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0.88816</cdr:x>
      <cdr:y>0</cdr:y>
    </cdr:from>
    <cdr:to>
      <cdr:x>0.99048</cdr:x>
      <cdr:y>0.0614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4E4FD29-FC8E-4214-87EB-B007DFC8DE8D}"/>
            </a:ext>
          </a:extLst>
        </cdr:cNvPr>
        <cdr:cNvSpPr txBox="1"/>
      </cdr:nvSpPr>
      <cdr:spPr>
        <a:xfrm xmlns:a="http://schemas.openxmlformats.org/drawingml/2006/main">
          <a:off x="8121374" y="0"/>
          <a:ext cx="935540" cy="360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tx1"/>
              </a:solidFill>
              <a:latin typeface="+mj-lt"/>
            </a:rPr>
            <a:t>тыс. руб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0.9024</cdr:x>
      <cdr:y>0</cdr:y>
    </cdr:from>
    <cdr:to>
      <cdr:x>1</cdr:x>
      <cdr:y>0.05238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44E087C-6C5F-4AA4-B609-62C23183C25C}"/>
            </a:ext>
          </a:extLst>
        </cdr:cNvPr>
        <cdr:cNvSpPr txBox="1"/>
      </cdr:nvSpPr>
      <cdr:spPr>
        <a:xfrm xmlns:a="http://schemas.openxmlformats.org/drawingml/2006/main">
          <a:off x="8251512" y="0"/>
          <a:ext cx="892488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tx1"/>
              </a:solidFill>
              <a:latin typeface="+mj-lt"/>
            </a:rPr>
            <a:t>тыс. руб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1722D18-F3F5-49A9-B182-828C0C64CC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8A9B54-3A3C-419D-B296-A78D2C13F5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D7367-0680-4583-866F-EEC788A25282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56921F-29A1-4CE8-98E6-51FBFD5A2F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D7DBAD-D679-485F-ACAE-1690797F16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D09B2-F854-4451-B2D1-1DD6DE58B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57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раз слайда 9">
            <a:extLst>
              <a:ext uri="{FF2B5EF4-FFF2-40B4-BE49-F238E27FC236}">
                <a16:creationId xmlns:a16="http://schemas.microsoft.com/office/drawing/2014/main" id="{FA485A83-8E56-4014-856B-FDE44E8AC4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1241425"/>
            <a:ext cx="4478337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1" name="Заметки 10">
            <a:extLst>
              <a:ext uri="{FF2B5EF4-FFF2-40B4-BE49-F238E27FC236}">
                <a16:creationId xmlns:a16="http://schemas.microsoft.com/office/drawing/2014/main" id="{00A3347A-339D-45D0-B998-FDE6DB235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84727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64130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1241425"/>
            <a:ext cx="4471987" cy="3354388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277" y="4784727"/>
            <a:ext cx="5408612" cy="391477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7BB9CFE-A8CC-4C1A-A1F3-178F5DF6B416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7144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69D3-3BB5-41C3-A8DA-28C6B9F81204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45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76E6-FA10-4E6F-AFC1-6069FE4F62F4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49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F29-F5A1-4EFA-82B9-55F50DE83271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04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C85-EAD0-4E89-96E3-E0A9A417C108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93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81CC-61E8-4A82-9F18-0F2A39D7A39A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249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FBC5-556F-43E0-B986-C45C1018595B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987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7682-9FE8-48A2-A40A-9FC20C5A2CC2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407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85B6-733C-4790-9AF8-8CB0AA4958FB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5AE09AD-710C-4959-884E-A4AEA1DE4E6B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34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3EAD-2440-46BC-A32F-BA888408CB13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83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FD4C-6F64-4C97-9AB6-64672CD5DA42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75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AD1D-9E49-4377-839F-85717F7BB52A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97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5BCA-2E25-4951-929C-DE4C30F5C6B9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58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70CD-0823-43DA-AD28-F4B78ED18718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83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51F-680B-45F9-9D54-8A20068C333C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75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325D-9823-4884-BB14-83936D466340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A697D3-DAE9-4E6B-9BFD-542B9E56F996}" type="datetime1">
              <a:rPr lang="ru-RU" smtClean="0"/>
              <a:t>25.02.2019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7CA940-804A-49A8-8FDB-FD93B41A9B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47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D66CB-24D9-40F6-931E-260D992F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36" y="0"/>
            <a:ext cx="8614064" cy="575475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prstClr val="black"/>
                </a:solidFill>
                <a:latin typeface="Cambria" panose="02040503050406030204"/>
              </a:rPr>
              <a:t>Отчет об исполнении бюджета муниципального образования Заринский район за 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37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1365D-C358-431A-A30E-409D478F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8768"/>
            <a:ext cx="9144000" cy="384003"/>
          </a:xfrm>
        </p:spPr>
        <p:txBody>
          <a:bodyPr>
            <a:noAutofit/>
          </a:bodyPr>
          <a:lstStyle/>
          <a:p>
            <a:r>
              <a:rPr lang="ru-RU" sz="2300" dirty="0"/>
              <a:t>Информация по использованию бюджетов поселений за 2018 год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3A02736-25A4-4178-BE2C-B8D1DC48DBF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09376"/>
              </p:ext>
            </p:extLst>
          </p:nvPr>
        </p:nvGraphicFramePr>
        <p:xfrm>
          <a:off x="0" y="402772"/>
          <a:ext cx="9143999" cy="616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3" imgW="10119396" imgH="6492312" progId="Excel.Sheet.12">
                  <p:embed/>
                </p:oleObj>
              </mc:Choice>
              <mc:Fallback>
                <p:oleObj name="Worksheet" r:id="rId3" imgW="10119396" imgH="64923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02772"/>
                        <a:ext cx="9143999" cy="61626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C1DC1D9-1AA1-4706-AA64-CF6C0D47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65387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42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F85DE-73CF-4E79-B810-EA524493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54" y="76417"/>
            <a:ext cx="8863446" cy="54032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Cambria" panose="02040503050406030204" pitchFamily="18" charset="0"/>
              </a:rPr>
              <a:t>БЮДЖЕТ МО ЗАРИНСКИЙ РАЙОН за 2018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5AB3666-CC41-447D-A00E-69D29E33F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021565"/>
              </p:ext>
            </p:extLst>
          </p:nvPr>
        </p:nvGraphicFramePr>
        <p:xfrm>
          <a:off x="363682" y="616745"/>
          <a:ext cx="8780318" cy="6241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59C8293-5C87-4DFD-90D3-2F3D6C86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6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2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267171-1FE6-425C-ABB6-EB7EC41B3B25}"/>
              </a:ext>
            </a:extLst>
          </p:cNvPr>
          <p:cNvSpPr txBox="1"/>
          <p:nvPr/>
        </p:nvSpPr>
        <p:spPr>
          <a:xfrm>
            <a:off x="1246909" y="2964343"/>
            <a:ext cx="1767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299 755,7</a:t>
            </a:r>
          </a:p>
          <a:p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73 371,0 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2FA5859-033D-4DCD-ADF1-CA6F11FFABD7}"/>
              </a:ext>
            </a:extLst>
          </p:cNvPr>
          <p:cNvSpPr txBox="1"/>
          <p:nvPr/>
        </p:nvSpPr>
        <p:spPr>
          <a:xfrm>
            <a:off x="2921204" y="2964343"/>
            <a:ext cx="1485048" cy="11752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293 634,2</a:t>
            </a:r>
          </a:p>
          <a:p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75 397,1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5DE4C9-E4AE-4D46-A597-518C3D50D215}"/>
              </a:ext>
            </a:extLst>
          </p:cNvPr>
          <p:cNvSpPr txBox="1"/>
          <p:nvPr/>
        </p:nvSpPr>
        <p:spPr>
          <a:xfrm>
            <a:off x="8184874" y="1580323"/>
            <a:ext cx="754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j-lt"/>
              </a:rPr>
              <a:t>тыс. руб</a:t>
            </a:r>
          </a:p>
        </p:txBody>
      </p:sp>
    </p:spTree>
    <p:extLst>
      <p:ext uri="{BB962C8B-B14F-4D97-AF65-F5344CB8AC3E}">
        <p14:creationId xmlns:p14="http://schemas.microsoft.com/office/powerpoint/2010/main" val="343760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DC577-2D8B-4B6B-A2A6-7634926D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4" y="119495"/>
            <a:ext cx="8927306" cy="64943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ambria" panose="02040503050406030204" pitchFamily="18" charset="0"/>
              </a:rPr>
              <a:t>Структура доходов бюджета за 2018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9BCBD35-54ED-4C5A-8BEC-BE66C2FD5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975951"/>
              </p:ext>
            </p:extLst>
          </p:nvPr>
        </p:nvGraphicFramePr>
        <p:xfrm>
          <a:off x="216695" y="768926"/>
          <a:ext cx="8927306" cy="6089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B0FB2C5-F050-49A2-9BAD-A51873FF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5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2708B7-48D8-4DE5-AA3A-F9C9B141BEFD}"/>
              </a:ext>
            </a:extLst>
          </p:cNvPr>
          <p:cNvSpPr txBox="1"/>
          <p:nvPr/>
        </p:nvSpPr>
        <p:spPr>
          <a:xfrm>
            <a:off x="8186785" y="857249"/>
            <a:ext cx="8617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>
                <a:latin typeface="Cambria" panose="020405030504060302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23648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0175B-31F3-4BA2-8BE3-B0A17D1B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6228"/>
            <a:ext cx="9144000" cy="76102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ambria" panose="02040503050406030204" pitchFamily="18" charset="0"/>
              </a:rPr>
              <a:t>Безвозмездная помощь из краевого бюджета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162A7CE-E1AB-41C0-9587-E59E2914B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98903"/>
              </p:ext>
            </p:extLst>
          </p:nvPr>
        </p:nvGraphicFramePr>
        <p:xfrm>
          <a:off x="0" y="968829"/>
          <a:ext cx="9143999" cy="588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B8430E-F638-494A-BC2C-6189294C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5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B06409-2DC2-4FE7-A69C-D996DBEBFD4D}"/>
              </a:ext>
            </a:extLst>
          </p:cNvPr>
          <p:cNvSpPr txBox="1"/>
          <p:nvPr/>
        </p:nvSpPr>
        <p:spPr>
          <a:xfrm>
            <a:off x="8353310" y="718749"/>
            <a:ext cx="754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j-lt"/>
              </a:rPr>
              <a:t>тыс. руб</a:t>
            </a:r>
          </a:p>
        </p:txBody>
      </p:sp>
    </p:spTree>
    <p:extLst>
      <p:ext uri="{BB962C8B-B14F-4D97-AF65-F5344CB8AC3E}">
        <p14:creationId xmlns:p14="http://schemas.microsoft.com/office/powerpoint/2010/main" val="384869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4059A-B7BF-4B90-BA43-E7E681A28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49"/>
          </a:xfrm>
        </p:spPr>
        <p:txBody>
          <a:bodyPr>
            <a:noAutofit/>
          </a:bodyPr>
          <a:lstStyle/>
          <a:p>
            <a:r>
              <a:rPr lang="ru-RU" sz="2600" b="1" dirty="0">
                <a:latin typeface="Cambria" panose="02040503050406030204" pitchFamily="18" charset="0"/>
              </a:rPr>
              <a:t>Фактическое исполнение собственных доходов</a:t>
            </a:r>
            <a:br>
              <a:rPr lang="ru-RU" sz="2600" b="1" dirty="0">
                <a:latin typeface="Cambria" panose="02040503050406030204" pitchFamily="18" charset="0"/>
              </a:rPr>
            </a:br>
            <a:r>
              <a:rPr lang="ru-RU" sz="2600" b="1" dirty="0">
                <a:latin typeface="Cambria" panose="02040503050406030204" pitchFamily="18" charset="0"/>
              </a:rPr>
              <a:t>(налоговых и неналоговых)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87EA652-1F90-4B24-8FF1-51D6E74E8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737760"/>
              </p:ext>
            </p:extLst>
          </p:nvPr>
        </p:nvGraphicFramePr>
        <p:xfrm>
          <a:off x="0" y="857249"/>
          <a:ext cx="9144000" cy="600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93D9DAE-1CCD-4F37-9963-A0B103AA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6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04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998C8-C94E-4BC5-B894-99E090C7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486"/>
          </a:xfrm>
        </p:spPr>
        <p:txBody>
          <a:bodyPr>
            <a:noAutofit/>
          </a:bodyPr>
          <a:lstStyle/>
          <a:p>
            <a:r>
              <a:rPr lang="ru-RU" sz="2700" dirty="0"/>
              <a:t>Структура налоговых и неналоговых доходов за 2018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A78EA65-D7AE-44F9-AD6B-93A017C5F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570189"/>
              </p:ext>
            </p:extLst>
          </p:nvPr>
        </p:nvGraphicFramePr>
        <p:xfrm>
          <a:off x="0" y="620486"/>
          <a:ext cx="9144000" cy="623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CE5EC11-9377-4F3A-9E73-D2A9654D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6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38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AB8E5-4D23-40E8-8687-46691B37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9049"/>
            <a:ext cx="9143999" cy="590551"/>
          </a:xfrm>
        </p:spPr>
        <p:txBody>
          <a:bodyPr>
            <a:normAutofit/>
          </a:bodyPr>
          <a:lstStyle/>
          <a:p>
            <a:r>
              <a:rPr lang="ru-RU" sz="2600" b="1" dirty="0"/>
              <a:t>Поступление НДФЛ от основных плательщиков в 2018 году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4210C10-538E-4276-8AC0-E373CB6E5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57811"/>
              </p:ext>
            </p:extLst>
          </p:nvPr>
        </p:nvGraphicFramePr>
        <p:xfrm>
          <a:off x="-1" y="609600"/>
          <a:ext cx="91439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9724EF-59BA-4FFC-AE40-CC6D14F7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3" y="6584745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A4684B-321F-4841-9356-05B448000478}"/>
              </a:ext>
            </a:extLst>
          </p:cNvPr>
          <p:cNvSpPr txBox="1"/>
          <p:nvPr/>
        </p:nvSpPr>
        <p:spPr>
          <a:xfrm>
            <a:off x="8226507" y="718749"/>
            <a:ext cx="754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j-lt"/>
              </a:rPr>
              <a:t>тыс. руб</a:t>
            </a:r>
          </a:p>
        </p:txBody>
      </p:sp>
    </p:spTree>
    <p:extLst>
      <p:ext uri="{BB962C8B-B14F-4D97-AF65-F5344CB8AC3E}">
        <p14:creationId xmlns:p14="http://schemas.microsoft.com/office/powerpoint/2010/main" val="40624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1040A-8D15-4C36-95AF-9C241477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64770"/>
          </a:xfrm>
        </p:spPr>
        <p:txBody>
          <a:bodyPr>
            <a:normAutofit/>
          </a:bodyPr>
          <a:lstStyle/>
          <a:p>
            <a:r>
              <a:rPr lang="ru-RU" sz="3000" dirty="0"/>
              <a:t>Ведомственная структура расходов бюджета за 2018 год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4A0EEFD-C4F8-4274-8748-1653834BC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27494"/>
              </p:ext>
            </p:extLst>
          </p:nvPr>
        </p:nvGraphicFramePr>
        <p:xfrm>
          <a:off x="0" y="990599"/>
          <a:ext cx="9144000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AE70D5C-0D26-40C3-A36B-8B31A587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4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74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A77F5-1E5A-48D2-A342-51CDE0A6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9144000" cy="772885"/>
          </a:xfrm>
        </p:spPr>
        <p:txBody>
          <a:bodyPr>
            <a:noAutofit/>
          </a:bodyPr>
          <a:lstStyle/>
          <a:p>
            <a:r>
              <a:rPr lang="ru-RU" sz="2800" dirty="0"/>
              <a:t>Удельный вес основных затрат статей в общих расходах районного бюджета в 2018 году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CF79BD9-8D7C-4C0C-B23F-8B81FA4158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098678"/>
              </p:ext>
            </p:extLst>
          </p:nvPr>
        </p:nvGraphicFramePr>
        <p:xfrm>
          <a:off x="0" y="815067"/>
          <a:ext cx="9144000" cy="604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851AF48-F00B-468E-A0F1-880E46E8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625" y="6584156"/>
            <a:ext cx="413375" cy="273844"/>
          </a:xfrm>
        </p:spPr>
        <p:txBody>
          <a:bodyPr/>
          <a:lstStyle/>
          <a:p>
            <a:fld id="{EB7CA940-804A-49A8-8FDB-FD93B41A9BC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624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Cambria/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869</TotalTime>
  <Words>165</Words>
  <Application>Microsoft Office PowerPoint</Application>
  <PresentationFormat>Экран (4:3)</PresentationFormat>
  <Paragraphs>63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Параллакс</vt:lpstr>
      <vt:lpstr>Worksheet</vt:lpstr>
      <vt:lpstr>Отчет об исполнении бюджета муниципального образования Заринский район за 2018 год</vt:lpstr>
      <vt:lpstr>БЮДЖЕТ МО ЗАРИНСКИЙ РАЙОН за 2018 год</vt:lpstr>
      <vt:lpstr>Структура доходов бюджета за 2018 год</vt:lpstr>
      <vt:lpstr>Безвозмездная помощь из краевого бюджета</vt:lpstr>
      <vt:lpstr>Фактическое исполнение собственных доходов (налоговых и неналоговых)</vt:lpstr>
      <vt:lpstr>Структура налоговых и неналоговых доходов за 2018 год</vt:lpstr>
      <vt:lpstr>Поступление НДФЛ от основных плательщиков в 2018 году</vt:lpstr>
      <vt:lpstr>Ведомственная структура расходов бюджета за 2018 год</vt:lpstr>
      <vt:lpstr>Удельный вес основных затрат статей в общих расходах районного бюджета в 2018 году</vt:lpstr>
      <vt:lpstr>Информация по использованию бюджетов поселений за 2018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Заринский район за 2018 год</dc:title>
  <dc:creator>User78</dc:creator>
  <cp:lastModifiedBy>User78</cp:lastModifiedBy>
  <cp:revision>92</cp:revision>
  <cp:lastPrinted>2019-02-25T03:42:35Z</cp:lastPrinted>
  <dcterms:created xsi:type="dcterms:W3CDTF">2019-02-14T04:10:46Z</dcterms:created>
  <dcterms:modified xsi:type="dcterms:W3CDTF">2019-02-25T03:48:38Z</dcterms:modified>
</cp:coreProperties>
</file>