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58" r:id="rId4"/>
    <p:sldId id="259" r:id="rId5"/>
    <p:sldId id="269" r:id="rId6"/>
    <p:sldId id="260" r:id="rId7"/>
    <p:sldId id="263" r:id="rId8"/>
    <p:sldId id="264" r:id="rId9"/>
    <p:sldId id="268" r:id="rId10"/>
    <p:sldId id="262" r:id="rId11"/>
    <p:sldId id="267" r:id="rId12"/>
    <p:sldId id="266" r:id="rId13"/>
    <p:sldId id="272"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8" autoAdjust="0"/>
    <p:restoredTop sz="93907" autoAdjust="0"/>
  </p:normalViewPr>
  <p:slideViewPr>
    <p:cSldViewPr>
      <p:cViewPr>
        <p:scale>
          <a:sx n="55" d="100"/>
          <a:sy n="55" d="100"/>
        </p:scale>
        <p:origin x="-1764"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77607-86A0-4E69-88A4-341529678AA8}" type="datetimeFigureOut">
              <a:rPr lang="ru-RU" smtClean="0"/>
              <a:pPr/>
              <a:t>31.01.2022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CDB76-A2F4-44AF-8F85-A2A3E631B4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Турушева</a:t>
            </a:r>
            <a:r>
              <a:rPr lang="ru-RU" dirty="0" smtClean="0"/>
              <a:t> </a:t>
            </a:r>
            <a:r>
              <a:rPr lang="ru-RU" smtClean="0"/>
              <a:t>Елена</a:t>
            </a:r>
            <a:r>
              <a:rPr lang="ru-RU" baseline="0" smtClean="0"/>
              <a:t> Викторовна</a:t>
            </a:r>
            <a:endParaRPr lang="ru-RU"/>
          </a:p>
        </p:txBody>
      </p:sp>
      <p:sp>
        <p:nvSpPr>
          <p:cNvPr id="4" name="Номер слайда 3"/>
          <p:cNvSpPr>
            <a:spLocks noGrp="1"/>
          </p:cNvSpPr>
          <p:nvPr>
            <p:ph type="sldNum" sz="quarter" idx="10"/>
          </p:nvPr>
        </p:nvSpPr>
        <p:spPr/>
        <p:txBody>
          <a:bodyPr/>
          <a:lstStyle/>
          <a:p>
            <a:fld id="{0DECDB76-A2F4-44AF-8F85-A2A3E631B43F}"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ECDB76-A2F4-44AF-8F85-A2A3E631B43F}"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ECDB76-A2F4-44AF-8F85-A2A3E631B43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1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i="1" dirty="0" smtClean="0">
                <a:latin typeface="Times New Roman" pitchFamily="18" charset="0"/>
                <a:cs typeface="Times New Roman" pitchFamily="18" charset="0"/>
              </a:rPr>
              <a:t>Губернаторский конкурс профессионального мастерства </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на звание «Лучший работник культуры года»</a:t>
            </a:r>
            <a:br>
              <a:rPr lang="ru-RU" sz="2000" i="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номинация «Лучший клубный работник</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5" name="Содержимое 4"/>
          <p:cNvSpPr>
            <a:spLocks noGrp="1"/>
          </p:cNvSpPr>
          <p:nvPr>
            <p:ph idx="1"/>
          </p:nvPr>
        </p:nvSpPr>
        <p:spPr>
          <a:xfrm>
            <a:off x="3851920" y="1556792"/>
            <a:ext cx="4834880" cy="4608512"/>
          </a:xfrm>
        </p:spPr>
        <p:txBody>
          <a:bodyPr>
            <a:normAutofit/>
          </a:bodyPr>
          <a:lstStyle/>
          <a:p>
            <a:pPr algn="ctr">
              <a:buNone/>
            </a:pPr>
            <a:r>
              <a:rPr lang="ru-RU" sz="2200" dirty="0" smtClean="0">
                <a:latin typeface="Times New Roman" pitchFamily="18" charset="0"/>
                <a:cs typeface="Times New Roman" pitchFamily="18" charset="0"/>
              </a:rPr>
              <a:t>Муниципальное казенное учреждение культуры «Многофункциональный культурный центр» </a:t>
            </a:r>
            <a:r>
              <a:rPr lang="ru-RU" sz="2200" dirty="0" err="1" smtClean="0">
                <a:latin typeface="Times New Roman" pitchFamily="18" charset="0"/>
                <a:cs typeface="Times New Roman" pitchFamily="18" charset="0"/>
              </a:rPr>
              <a:t>Заринского</a:t>
            </a:r>
            <a:r>
              <a:rPr lang="ru-RU" sz="2200" dirty="0" smtClean="0">
                <a:latin typeface="Times New Roman" pitchFamily="18" charset="0"/>
                <a:cs typeface="Times New Roman" pitchFamily="18" charset="0"/>
              </a:rPr>
              <a:t> района</a:t>
            </a:r>
            <a:endParaRPr lang="ru-RU" sz="2800" dirty="0" smtClean="0">
              <a:latin typeface="Times New Roman" pitchFamily="18" charset="0"/>
              <a:cs typeface="Times New Roman" pitchFamily="18" charset="0"/>
            </a:endParaRPr>
          </a:p>
          <a:p>
            <a:pPr algn="ctr">
              <a:buNone/>
            </a:pPr>
            <a:r>
              <a:rPr lang="ru-RU" b="1" i="1" dirty="0" err="1" smtClean="0">
                <a:solidFill>
                  <a:srgbClr val="FF0000"/>
                </a:solidFill>
                <a:latin typeface="Times New Roman" pitchFamily="18" charset="0"/>
                <a:cs typeface="Times New Roman" pitchFamily="18" charset="0"/>
              </a:rPr>
              <a:t>Турушева</a:t>
            </a:r>
            <a:r>
              <a:rPr lang="ru-RU" b="1" i="1" dirty="0" smtClean="0">
                <a:solidFill>
                  <a:srgbClr val="FF0000"/>
                </a:solidFill>
                <a:latin typeface="Times New Roman" pitchFamily="18" charset="0"/>
                <a:cs typeface="Times New Roman" pitchFamily="18" charset="0"/>
              </a:rPr>
              <a:t> Елена Викторовна</a:t>
            </a:r>
          </a:p>
          <a:p>
            <a:pPr algn="ctr">
              <a:buNone/>
            </a:pPr>
            <a:r>
              <a:rPr lang="ru-RU" sz="2200" dirty="0" smtClean="0">
                <a:latin typeface="Times New Roman" pitchFamily="18" charset="0"/>
                <a:cs typeface="Times New Roman" pitchFamily="18" charset="0"/>
              </a:rPr>
              <a:t>заведующий филиалом </a:t>
            </a:r>
          </a:p>
          <a:p>
            <a:pPr algn="ctr">
              <a:buNone/>
            </a:pPr>
            <a:r>
              <a:rPr lang="ru-RU" sz="2200" dirty="0" err="1" smtClean="0">
                <a:latin typeface="Times New Roman" pitchFamily="18" charset="0"/>
                <a:cs typeface="Times New Roman" pitchFamily="18" charset="0"/>
              </a:rPr>
              <a:t>Голухинский</a:t>
            </a:r>
            <a:r>
              <a:rPr lang="ru-RU" sz="2200" dirty="0" smtClean="0">
                <a:latin typeface="Times New Roman" pitchFamily="18" charset="0"/>
                <a:cs typeface="Times New Roman" pitchFamily="18" charset="0"/>
              </a:rPr>
              <a:t> сельский Дом культуры</a:t>
            </a:r>
          </a:p>
          <a:p>
            <a:pPr algn="ctr">
              <a:buNone/>
            </a:pPr>
            <a:r>
              <a:rPr lang="ru-RU" sz="2200" b="1" i="1" dirty="0" smtClean="0">
                <a:solidFill>
                  <a:srgbClr val="FF0000"/>
                </a:solidFill>
                <a:latin typeface="Times New Roman" pitchFamily="18" charset="0"/>
                <a:cs typeface="Times New Roman" pitchFamily="18" charset="0"/>
              </a:rPr>
              <a:t>Мой девиз: </a:t>
            </a:r>
          </a:p>
          <a:p>
            <a:pPr algn="ctr">
              <a:buNone/>
            </a:pPr>
            <a:r>
              <a:rPr lang="ru-RU" sz="2200" i="1" dirty="0" smtClean="0">
                <a:latin typeface="Times New Roman" pitchFamily="18" charset="0"/>
                <a:cs typeface="Times New Roman" pitchFamily="18" charset="0"/>
              </a:rPr>
              <a:t>«То, что ты хочешь зажечь в других, должно гореть в тебе самом»</a:t>
            </a:r>
            <a:endParaRPr lang="ru-RU" sz="2200" i="1" dirty="0">
              <a:latin typeface="Times New Roman" pitchFamily="18" charset="0"/>
              <a:cs typeface="Times New Roman" pitchFamily="18" charset="0"/>
            </a:endParaRPr>
          </a:p>
        </p:txBody>
      </p:sp>
      <p:pic>
        <p:nvPicPr>
          <p:cNvPr id="7" name="Рисунок 6" descr="IMG_1804 (1).jpg"/>
          <p:cNvPicPr>
            <a:picLocks noChangeAspect="1"/>
          </p:cNvPicPr>
          <p:nvPr/>
        </p:nvPicPr>
        <p:blipFill>
          <a:blip r:embed="rId3" cstate="print"/>
          <a:stretch>
            <a:fillRect/>
          </a:stretch>
        </p:blipFill>
        <p:spPr>
          <a:xfrm>
            <a:off x="323528" y="1700808"/>
            <a:ext cx="3384376" cy="43924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1006.jpg"/>
          <p:cNvPicPr>
            <a:picLocks noChangeAspect="1"/>
          </p:cNvPicPr>
          <p:nvPr/>
        </p:nvPicPr>
        <p:blipFill>
          <a:blip r:embed="rId3" cstate="print"/>
          <a:srcRect t="14902" r="7162"/>
          <a:stretch>
            <a:fillRect/>
          </a:stretch>
        </p:blipFill>
        <p:spPr>
          <a:xfrm>
            <a:off x="4932040" y="3140968"/>
            <a:ext cx="2016224" cy="2160240"/>
          </a:xfrm>
          <a:prstGeom prst="rect">
            <a:avLst/>
          </a:prstGeom>
          <a:ln>
            <a:noFill/>
          </a:ln>
        </p:spPr>
      </p:pic>
      <p:pic>
        <p:nvPicPr>
          <p:cNvPr id="11" name="Рисунок 10" descr="219B0628-C9B8-49BF-BCFB-2E7356033989.JPG"/>
          <p:cNvPicPr>
            <a:picLocks noChangeAspect="1"/>
          </p:cNvPicPr>
          <p:nvPr/>
        </p:nvPicPr>
        <p:blipFill>
          <a:blip r:embed="rId4" cstate="print"/>
          <a:stretch>
            <a:fillRect/>
          </a:stretch>
        </p:blipFill>
        <p:spPr>
          <a:xfrm>
            <a:off x="2411760" y="3140968"/>
            <a:ext cx="2088232" cy="2088231"/>
          </a:xfrm>
          <a:prstGeom prst="rect">
            <a:avLst/>
          </a:prstGeom>
          <a:ln>
            <a:noFill/>
          </a:ln>
        </p:spPr>
      </p:pic>
      <p:sp>
        <p:nvSpPr>
          <p:cNvPr id="2" name="Заголовок 1"/>
          <p:cNvSpPr>
            <a:spLocks noGrp="1"/>
          </p:cNvSpPr>
          <p:nvPr>
            <p:ph type="title"/>
          </p:nvPr>
        </p:nvSpPr>
        <p:spPr>
          <a:xfrm>
            <a:off x="457200" y="0"/>
            <a:ext cx="8229600" cy="836712"/>
          </a:xfrm>
        </p:spPr>
        <p:txBody>
          <a:bodyPr>
            <a:noAutofit/>
          </a:bodyPr>
          <a:lstStyle/>
          <a:p>
            <a:r>
              <a:rPr lang="ru-RU" sz="2400" b="1" i="1" dirty="0" smtClean="0">
                <a:solidFill>
                  <a:srgbClr val="FF0000"/>
                </a:solidFill>
                <a:latin typeface="Times New Roman" pitchFamily="18" charset="0"/>
                <a:cs typeface="Times New Roman" pitchFamily="18" charset="0"/>
              </a:rPr>
              <a:t>Благотворительная акция для детей </a:t>
            </a:r>
            <a:br>
              <a:rPr lang="ru-RU" sz="2400" b="1" i="1" dirty="0" smtClean="0">
                <a:solidFill>
                  <a:srgbClr val="FF0000"/>
                </a:solidFill>
                <a:latin typeface="Times New Roman" pitchFamily="18" charset="0"/>
                <a:cs typeface="Times New Roman" pitchFamily="18" charset="0"/>
              </a:rPr>
            </a:br>
            <a:r>
              <a:rPr lang="ru-RU" sz="2400" b="1" i="1" dirty="0" smtClean="0">
                <a:solidFill>
                  <a:srgbClr val="FF0000"/>
                </a:solidFill>
                <a:latin typeface="Times New Roman" pitchFamily="18" charset="0"/>
                <a:cs typeface="Times New Roman" pitchFamily="18" charset="0"/>
              </a:rPr>
              <a:t>«Ёлка желаний </a:t>
            </a:r>
            <a:r>
              <a:rPr lang="ru-RU" sz="2400" b="1" i="1" dirty="0" err="1" smtClean="0">
                <a:solidFill>
                  <a:srgbClr val="FF0000"/>
                </a:solidFill>
                <a:latin typeface="Times New Roman" pitchFamily="18" charset="0"/>
                <a:cs typeface="Times New Roman" pitchFamily="18" charset="0"/>
              </a:rPr>
              <a:t>Голухи</a:t>
            </a:r>
            <a:r>
              <a:rPr lang="ru-RU" sz="2400" b="1" i="1" dirty="0" smtClean="0">
                <a:solidFill>
                  <a:srgbClr val="FF0000"/>
                </a:solidFill>
                <a:latin typeface="Times New Roman" pitchFamily="18" charset="0"/>
                <a:cs typeface="Times New Roman" pitchFamily="18" charset="0"/>
              </a:rPr>
              <a:t>»</a:t>
            </a:r>
            <a:endParaRPr lang="ru-RU" sz="2400"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80528" y="836712"/>
            <a:ext cx="9324528" cy="2376264"/>
          </a:xfrm>
        </p:spPr>
        <p:txBody>
          <a:bodyPr>
            <a:normAutofit fontScale="92500" lnSpcReduction="10000"/>
          </a:bodyPr>
          <a:lstStyle/>
          <a:p>
            <a:pPr marL="360000">
              <a:lnSpc>
                <a:spcPct val="120000"/>
              </a:lnSpc>
              <a:spcBef>
                <a:spcPts val="1200"/>
              </a:spcBef>
              <a:buNone/>
            </a:pPr>
            <a:r>
              <a:rPr lang="ru-RU" sz="1900" dirty="0" smtClean="0">
                <a:latin typeface="Times New Roman" pitchFamily="18" charset="0"/>
                <a:cs typeface="Times New Roman" pitchFamily="18" charset="0"/>
              </a:rPr>
              <a:t>       Ещё одной находкой 2021г., которая  была впервые организована Домом культуры и  получила большой отклик у населения, стала благотворительная акция «Ёлка желаний» для детей. Более 40 </a:t>
            </a:r>
            <a:r>
              <a:rPr lang="ru-RU" sz="1900" dirty="0" err="1" smtClean="0">
                <a:latin typeface="Times New Roman" pitchFamily="18" charset="0"/>
                <a:cs typeface="Times New Roman" pitchFamily="18" charset="0"/>
              </a:rPr>
              <a:t>Голухинских</a:t>
            </a:r>
            <a:r>
              <a:rPr lang="ru-RU" sz="1900" dirty="0" smtClean="0">
                <a:latin typeface="Times New Roman" pitchFamily="18" charset="0"/>
                <a:cs typeface="Times New Roman" pitchFamily="18" charset="0"/>
              </a:rPr>
              <a:t> ребятишек из многодетных,  опекунских семей, семей с низким доходом и дети с ограниченными возможностями здоровья, благодаря партнерам акции, получили на Новый год желанные подарки, которые они загадали в письме Деду Морозу. Но самые главные подарки полученные детьми благодаря акции- это конечно положительные эмоции, радость, ощущение счастья и вера в чудеса!</a:t>
            </a:r>
          </a:p>
          <a:p>
            <a:endParaRPr lang="ru-RU" dirty="0"/>
          </a:p>
        </p:txBody>
      </p:sp>
      <p:pic>
        <p:nvPicPr>
          <p:cNvPr id="6" name="Рисунок 5" descr="36a90cab-2e78-4625-868a-987cc4a23d6d.jpg"/>
          <p:cNvPicPr>
            <a:picLocks noChangeAspect="1"/>
          </p:cNvPicPr>
          <p:nvPr/>
        </p:nvPicPr>
        <p:blipFill>
          <a:blip r:embed="rId5" cstate="print"/>
          <a:stretch>
            <a:fillRect/>
          </a:stretch>
        </p:blipFill>
        <p:spPr>
          <a:xfrm>
            <a:off x="251520" y="3140968"/>
            <a:ext cx="1728192" cy="2304256"/>
          </a:xfrm>
          <a:prstGeom prst="rect">
            <a:avLst/>
          </a:prstGeom>
          <a:ln>
            <a:noFill/>
          </a:ln>
        </p:spPr>
      </p:pic>
      <p:pic>
        <p:nvPicPr>
          <p:cNvPr id="8" name="Рисунок 7" descr="81dabde8-4c90-43c7-9100-be27b86cef16.jpg"/>
          <p:cNvPicPr>
            <a:picLocks noChangeAspect="1"/>
          </p:cNvPicPr>
          <p:nvPr/>
        </p:nvPicPr>
        <p:blipFill>
          <a:blip r:embed="rId6" cstate="print"/>
          <a:stretch>
            <a:fillRect/>
          </a:stretch>
        </p:blipFill>
        <p:spPr>
          <a:xfrm>
            <a:off x="7308304" y="3140968"/>
            <a:ext cx="1656184" cy="2088232"/>
          </a:xfrm>
          <a:prstGeom prst="rect">
            <a:avLst/>
          </a:prstGeom>
          <a:ln>
            <a:noFill/>
          </a:ln>
        </p:spPr>
      </p:pic>
      <p:pic>
        <p:nvPicPr>
          <p:cNvPr id="9" name="Рисунок 8" descr="17b61a63-dcbb-4620-9c0d-14a046ed293c.JPG"/>
          <p:cNvPicPr>
            <a:picLocks noChangeAspect="1"/>
          </p:cNvPicPr>
          <p:nvPr/>
        </p:nvPicPr>
        <p:blipFill>
          <a:blip r:embed="rId7" cstate="print"/>
          <a:stretch>
            <a:fillRect/>
          </a:stretch>
        </p:blipFill>
        <p:spPr>
          <a:xfrm>
            <a:off x="251520" y="4985792"/>
            <a:ext cx="2808312" cy="1872208"/>
          </a:xfrm>
          <a:prstGeom prst="rect">
            <a:avLst/>
          </a:prstGeom>
          <a:ln>
            <a:noFill/>
          </a:ln>
        </p:spPr>
      </p:pic>
      <p:pic>
        <p:nvPicPr>
          <p:cNvPr id="10" name="Рисунок 9" descr="6af52d83-ed50-4981-9b77-7ab60841300e (1).JPG"/>
          <p:cNvPicPr>
            <a:picLocks noChangeAspect="1"/>
          </p:cNvPicPr>
          <p:nvPr/>
        </p:nvPicPr>
        <p:blipFill>
          <a:blip r:embed="rId8" cstate="print"/>
          <a:srcRect t="20309" r="590"/>
          <a:stretch>
            <a:fillRect/>
          </a:stretch>
        </p:blipFill>
        <p:spPr>
          <a:xfrm>
            <a:off x="3275856" y="5013176"/>
            <a:ext cx="2664296" cy="1844824"/>
          </a:xfrm>
          <a:prstGeom prst="rect">
            <a:avLst/>
          </a:prstGeom>
          <a:ln>
            <a:noFill/>
          </a:ln>
        </p:spPr>
      </p:pic>
      <p:pic>
        <p:nvPicPr>
          <p:cNvPr id="7" name="Рисунок 6" descr="8ab0a9e0-6162-4173-91da-5dba7139a7bb.jpg"/>
          <p:cNvPicPr>
            <a:picLocks noChangeAspect="1"/>
          </p:cNvPicPr>
          <p:nvPr/>
        </p:nvPicPr>
        <p:blipFill>
          <a:blip r:embed="rId9" cstate="print"/>
          <a:srcRect t="24309" r="-6250"/>
          <a:stretch>
            <a:fillRect/>
          </a:stretch>
        </p:blipFill>
        <p:spPr>
          <a:xfrm>
            <a:off x="6119664" y="5013176"/>
            <a:ext cx="3024336" cy="1844824"/>
          </a:xfrm>
          <a:prstGeom prst="rect">
            <a:avLst/>
          </a:prstGeom>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rmAutofit/>
          </a:bodyPr>
          <a:lstStyle/>
          <a:p>
            <a:r>
              <a:rPr lang="ru-RU" sz="3200" b="1" i="1" dirty="0" smtClean="0">
                <a:solidFill>
                  <a:srgbClr val="FF0000"/>
                </a:solidFill>
                <a:latin typeface="Times New Roman" pitchFamily="18" charset="0"/>
                <a:cs typeface="Times New Roman" pitchFamily="18" charset="0"/>
              </a:rPr>
              <a:t>Я- женщина, которая поёт</a:t>
            </a:r>
          </a:p>
        </p:txBody>
      </p:sp>
      <p:sp>
        <p:nvSpPr>
          <p:cNvPr id="3" name="TextBox 2"/>
          <p:cNvSpPr txBox="1"/>
          <p:nvPr/>
        </p:nvSpPr>
        <p:spPr>
          <a:xfrm>
            <a:off x="0" y="692696"/>
            <a:ext cx="9129057" cy="2246769"/>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Помимо того, что я являюсь руководителем Дома культуры, я всегда выступаю сама. Радую зрителя не только на родной сцене, но и принимаю активное участие в творческих фестивалях. В 2021 году приняла участие в 2 краевых фестивалях и одном международном конкурсе-фестивале. Получила дипломы Лауреата 2 и 3 степени. Также приняла участие в краевом марафоне «Соседи».  </a:t>
            </a:r>
          </a:p>
          <a:p>
            <a:pPr algn="ctr"/>
            <a:r>
              <a:rPr lang="ru-RU" sz="2000" dirty="0" smtClean="0">
                <a:latin typeface="Times New Roman" pitchFamily="18" charset="0"/>
                <a:cs typeface="Times New Roman" pitchFamily="18" charset="0"/>
              </a:rPr>
              <a:t>В 2020г.  по результатам </a:t>
            </a:r>
            <a:r>
              <a:rPr lang="ru-RU" sz="2000" dirty="0" err="1" smtClean="0">
                <a:latin typeface="Times New Roman" pitchFamily="18" charset="0"/>
                <a:cs typeface="Times New Roman" pitchFamily="18" charset="0"/>
              </a:rPr>
              <a:t>онлайн</a:t>
            </a:r>
            <a:r>
              <a:rPr lang="ru-RU" sz="2000" dirty="0" smtClean="0">
                <a:latin typeface="Times New Roman" pitchFamily="18" charset="0"/>
                <a:cs typeface="Times New Roman" pitchFamily="18" charset="0"/>
              </a:rPr>
              <a:t>- голосования получила диплом  краевого фестиваля народных талантов «Все мы- Россияне. Все мы- Земляки».</a:t>
            </a:r>
            <a:endParaRPr lang="ru-RU" sz="2000" dirty="0">
              <a:latin typeface="Times New Roman" pitchFamily="18" charset="0"/>
              <a:cs typeface="Times New Roman" pitchFamily="18" charset="0"/>
            </a:endParaRPr>
          </a:p>
        </p:txBody>
      </p:sp>
      <p:pic>
        <p:nvPicPr>
          <p:cNvPr id="4" name="Рисунок 3" descr="IMG_1721 (1).JPG"/>
          <p:cNvPicPr>
            <a:picLocks noChangeAspect="1"/>
          </p:cNvPicPr>
          <p:nvPr/>
        </p:nvPicPr>
        <p:blipFill>
          <a:blip r:embed="rId2" cstate="print"/>
          <a:stretch>
            <a:fillRect/>
          </a:stretch>
        </p:blipFill>
        <p:spPr>
          <a:xfrm rot="5400000">
            <a:off x="1583548" y="4373844"/>
            <a:ext cx="2808312" cy="2160000"/>
          </a:xfrm>
          <a:prstGeom prst="rect">
            <a:avLst/>
          </a:prstGeom>
          <a:ln>
            <a:solidFill>
              <a:schemeClr val="accent2"/>
            </a:solidFill>
          </a:ln>
        </p:spPr>
      </p:pic>
      <p:pic>
        <p:nvPicPr>
          <p:cNvPr id="6" name="Рисунок 5" descr="IMG_1758.JPG"/>
          <p:cNvPicPr>
            <a:picLocks noChangeAspect="1"/>
          </p:cNvPicPr>
          <p:nvPr/>
        </p:nvPicPr>
        <p:blipFill>
          <a:blip r:embed="rId3" cstate="print"/>
          <a:stretch>
            <a:fillRect/>
          </a:stretch>
        </p:blipFill>
        <p:spPr>
          <a:xfrm>
            <a:off x="3995936" y="2924944"/>
            <a:ext cx="2160240" cy="2924944"/>
          </a:xfrm>
          <a:prstGeom prst="rect">
            <a:avLst/>
          </a:prstGeom>
          <a:ln>
            <a:solidFill>
              <a:schemeClr val="accent2"/>
            </a:solidFill>
          </a:ln>
        </p:spPr>
      </p:pic>
      <p:pic>
        <p:nvPicPr>
          <p:cNvPr id="8" name="Рисунок 7" descr="соседи.jpg"/>
          <p:cNvPicPr>
            <a:picLocks noChangeAspect="1"/>
          </p:cNvPicPr>
          <p:nvPr/>
        </p:nvPicPr>
        <p:blipFill>
          <a:blip r:embed="rId4" cstate="print"/>
          <a:stretch>
            <a:fillRect/>
          </a:stretch>
        </p:blipFill>
        <p:spPr>
          <a:xfrm>
            <a:off x="6156176" y="2924944"/>
            <a:ext cx="2987824" cy="3933056"/>
          </a:xfrm>
          <a:prstGeom prst="rect">
            <a:avLst/>
          </a:prstGeom>
          <a:ln>
            <a:solidFill>
              <a:schemeClr val="accent2"/>
            </a:solidFill>
          </a:ln>
        </p:spPr>
      </p:pic>
      <p:pic>
        <p:nvPicPr>
          <p:cNvPr id="5" name="Рисунок 4" descr="IMG_1760.JPG"/>
          <p:cNvPicPr>
            <a:picLocks noChangeAspect="1"/>
          </p:cNvPicPr>
          <p:nvPr/>
        </p:nvPicPr>
        <p:blipFill>
          <a:blip r:embed="rId5" cstate="print"/>
          <a:stretch>
            <a:fillRect/>
          </a:stretch>
        </p:blipFill>
        <p:spPr>
          <a:xfrm>
            <a:off x="0" y="2924944"/>
            <a:ext cx="2123728" cy="2952328"/>
          </a:xfrm>
          <a:prstGeom prst="rect">
            <a:avLst/>
          </a:prstGeom>
          <a:ln>
            <a:solidFill>
              <a:schemeClr val="accent2"/>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548680"/>
          </a:xfrm>
        </p:spPr>
        <p:txBody>
          <a:bodyPr>
            <a:normAutofit fontScale="90000"/>
          </a:bodyPr>
          <a:lstStyle/>
          <a:p>
            <a:r>
              <a:rPr lang="ru-RU" sz="3200" b="1" i="1" dirty="0" smtClean="0">
                <a:solidFill>
                  <a:srgbClr val="FF0000"/>
                </a:solidFill>
                <a:latin typeface="Times New Roman" pitchFamily="18" charset="0"/>
                <a:cs typeface="Times New Roman" pitchFamily="18" charset="0"/>
              </a:rPr>
              <a:t>Мои</a:t>
            </a:r>
            <a:r>
              <a:rPr lang="ru-RU" dirty="0" smtClean="0"/>
              <a:t> </a:t>
            </a:r>
            <a:r>
              <a:rPr lang="ru-RU" sz="3200" b="1" i="1" dirty="0" smtClean="0">
                <a:solidFill>
                  <a:srgbClr val="FF0000"/>
                </a:solidFill>
                <a:latin typeface="Times New Roman" pitchFamily="18" charset="0"/>
                <a:cs typeface="Times New Roman" pitchFamily="18" charset="0"/>
              </a:rPr>
              <a:t>шаги к успеху</a:t>
            </a:r>
          </a:p>
        </p:txBody>
      </p:sp>
      <p:pic>
        <p:nvPicPr>
          <p:cNvPr id="8" name="Рисунок 7" descr="IMG_1705.JPG"/>
          <p:cNvPicPr>
            <a:picLocks noChangeAspect="1"/>
          </p:cNvPicPr>
          <p:nvPr/>
        </p:nvPicPr>
        <p:blipFill>
          <a:blip r:embed="rId2" cstate="print"/>
          <a:stretch>
            <a:fillRect/>
          </a:stretch>
        </p:blipFill>
        <p:spPr>
          <a:xfrm rot="5400000">
            <a:off x="-379626" y="1072322"/>
            <a:ext cx="2880000" cy="2120748"/>
          </a:xfrm>
          <a:prstGeom prst="rect">
            <a:avLst/>
          </a:prstGeom>
        </p:spPr>
      </p:pic>
      <p:pic>
        <p:nvPicPr>
          <p:cNvPr id="9" name="Рисунок 8" descr="IMG_1707.JPG"/>
          <p:cNvPicPr>
            <a:picLocks noChangeAspect="1"/>
          </p:cNvPicPr>
          <p:nvPr/>
        </p:nvPicPr>
        <p:blipFill>
          <a:blip r:embed="rId3" cstate="print"/>
          <a:stretch>
            <a:fillRect/>
          </a:stretch>
        </p:blipFill>
        <p:spPr>
          <a:xfrm rot="5400000">
            <a:off x="1936384" y="1024056"/>
            <a:ext cx="2880320" cy="2217600"/>
          </a:xfrm>
          <a:prstGeom prst="rect">
            <a:avLst/>
          </a:prstGeom>
        </p:spPr>
      </p:pic>
      <p:pic>
        <p:nvPicPr>
          <p:cNvPr id="10" name="Рисунок 9" descr="IMG_1709.JPG"/>
          <p:cNvPicPr>
            <a:picLocks noChangeAspect="1"/>
          </p:cNvPicPr>
          <p:nvPr/>
        </p:nvPicPr>
        <p:blipFill>
          <a:blip r:embed="rId4" cstate="print"/>
          <a:stretch>
            <a:fillRect/>
          </a:stretch>
        </p:blipFill>
        <p:spPr>
          <a:xfrm rot="5400000">
            <a:off x="-360001" y="4337999"/>
            <a:ext cx="2880002" cy="2160000"/>
          </a:xfrm>
          <a:prstGeom prst="rect">
            <a:avLst/>
          </a:prstGeom>
        </p:spPr>
      </p:pic>
      <p:pic>
        <p:nvPicPr>
          <p:cNvPr id="11" name="Рисунок 10" descr="IMG_1711.JPG"/>
          <p:cNvPicPr>
            <a:picLocks noChangeAspect="1"/>
          </p:cNvPicPr>
          <p:nvPr/>
        </p:nvPicPr>
        <p:blipFill>
          <a:blip r:embed="rId5" cstate="print"/>
          <a:stretch>
            <a:fillRect/>
          </a:stretch>
        </p:blipFill>
        <p:spPr>
          <a:xfrm rot="5400000">
            <a:off x="6624000" y="1052696"/>
            <a:ext cx="2880000" cy="2160000"/>
          </a:xfrm>
          <a:prstGeom prst="rect">
            <a:avLst/>
          </a:prstGeom>
        </p:spPr>
      </p:pic>
      <p:pic>
        <p:nvPicPr>
          <p:cNvPr id="12" name="Рисунок 11" descr="IMG_1712.JPG"/>
          <p:cNvPicPr>
            <a:picLocks noChangeAspect="1"/>
          </p:cNvPicPr>
          <p:nvPr/>
        </p:nvPicPr>
        <p:blipFill>
          <a:blip r:embed="rId6" cstate="print"/>
          <a:stretch>
            <a:fillRect/>
          </a:stretch>
        </p:blipFill>
        <p:spPr>
          <a:xfrm rot="5400000">
            <a:off x="4284128" y="4337881"/>
            <a:ext cx="2880000" cy="2160240"/>
          </a:xfrm>
          <a:prstGeom prst="rect">
            <a:avLst/>
          </a:prstGeom>
        </p:spPr>
      </p:pic>
      <p:pic>
        <p:nvPicPr>
          <p:cNvPr id="13" name="Рисунок 12" descr="IMG_1713.JPG"/>
          <p:cNvPicPr>
            <a:picLocks noChangeAspect="1"/>
          </p:cNvPicPr>
          <p:nvPr/>
        </p:nvPicPr>
        <p:blipFill>
          <a:blip r:embed="rId7" cstate="print"/>
          <a:stretch>
            <a:fillRect/>
          </a:stretch>
        </p:blipFill>
        <p:spPr>
          <a:xfrm rot="5400000">
            <a:off x="1979752" y="4338000"/>
            <a:ext cx="2880000" cy="2160000"/>
          </a:xfrm>
          <a:prstGeom prst="rect">
            <a:avLst/>
          </a:prstGeom>
        </p:spPr>
      </p:pic>
      <p:pic>
        <p:nvPicPr>
          <p:cNvPr id="16" name="Рисунок 15" descr="IMG_1708.JPG"/>
          <p:cNvPicPr>
            <a:picLocks noChangeAspect="1"/>
          </p:cNvPicPr>
          <p:nvPr/>
        </p:nvPicPr>
        <p:blipFill>
          <a:blip r:embed="rId8" cstate="print"/>
          <a:stretch>
            <a:fillRect/>
          </a:stretch>
        </p:blipFill>
        <p:spPr>
          <a:xfrm rot="5400000">
            <a:off x="4263414" y="1001282"/>
            <a:ext cx="2880320" cy="2263148"/>
          </a:xfrm>
          <a:prstGeom prst="rect">
            <a:avLst/>
          </a:prstGeom>
        </p:spPr>
      </p:pic>
      <p:pic>
        <p:nvPicPr>
          <p:cNvPr id="17" name="Рисунок 16" descr="IMG_1726 (2).JPG"/>
          <p:cNvPicPr>
            <a:picLocks noChangeAspect="1"/>
          </p:cNvPicPr>
          <p:nvPr/>
        </p:nvPicPr>
        <p:blipFill>
          <a:blip r:embed="rId9" cstate="print"/>
          <a:stretch>
            <a:fillRect/>
          </a:stretch>
        </p:blipFill>
        <p:spPr>
          <a:xfrm rot="5400000">
            <a:off x="6624000" y="4338000"/>
            <a:ext cx="2880000" cy="216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ru-RU" sz="2900" b="1" i="1" dirty="0" smtClean="0">
                <a:solidFill>
                  <a:srgbClr val="FF0000"/>
                </a:solidFill>
                <a:latin typeface="Times New Roman" pitchFamily="18" charset="0"/>
                <a:cs typeface="Times New Roman" pitchFamily="18" charset="0"/>
              </a:rPr>
              <a:t>Воплощая мечты в реальность</a:t>
            </a:r>
          </a:p>
        </p:txBody>
      </p:sp>
      <p:sp>
        <p:nvSpPr>
          <p:cNvPr id="3" name="Содержимое 2"/>
          <p:cNvSpPr>
            <a:spLocks noGrp="1"/>
          </p:cNvSpPr>
          <p:nvPr>
            <p:ph idx="1"/>
          </p:nvPr>
        </p:nvSpPr>
        <p:spPr>
          <a:xfrm>
            <a:off x="0" y="620688"/>
            <a:ext cx="9144000" cy="3672408"/>
          </a:xfrm>
        </p:spPr>
        <p:txBody>
          <a:bodyPr>
            <a:normAutofit lnSpcReduction="10000"/>
          </a:bodyPr>
          <a:lstStyle/>
          <a:p>
            <a:pPr>
              <a:buNone/>
            </a:pPr>
            <a:r>
              <a:rPr lang="ru-RU" sz="2000" dirty="0" smtClean="0">
                <a:latin typeface="Times New Roman" pitchFamily="18" charset="0"/>
                <a:cs typeface="Times New Roman" pitchFamily="18" charset="0"/>
              </a:rPr>
              <a:t>     Я человек разносторонний с активной жизненной позицией. Поэтому помимо основной работы, стараюсь быть в центре всех событий села. Являюсь членом Женсовета , а также членом инициативной группы </a:t>
            </a:r>
            <a:r>
              <a:rPr lang="ru-RU" sz="2000" dirty="0" err="1" smtClean="0">
                <a:latin typeface="Times New Roman" pitchFamily="18" charset="0"/>
                <a:cs typeface="Times New Roman" pitchFamily="18" charset="0"/>
              </a:rPr>
              <a:t>ст.Голуха</a:t>
            </a:r>
            <a:r>
              <a:rPr lang="ru-RU" sz="2000" dirty="0" smtClean="0">
                <a:latin typeface="Times New Roman" pitchFamily="18" charset="0"/>
                <a:cs typeface="Times New Roman" pitchFamily="18" charset="0"/>
              </a:rPr>
              <a:t>. В 2021г. совместно с Главой администрации села был разработан проект строительства уличного сценического комплекса по государственной программе «Формирование комфортной городской среды». И мы вошли в программу! Нам построили сцену о которой я давно мечтала, а к ней и площадку с фонарями и лавочками. Теперь у нас есть возможность проводить, начиная с мая, все уличные массовые мероприятия, а их немало. Это и День Победы, День защиты детей, День молодежи, День села. Немаловажно, что теперь у нас есть возможность принимать у себя районные фестивали. Так, например, на июль уже запланирован фестиваль, посвященный Дню семьи, любви и верности.</a:t>
            </a:r>
            <a:endParaRPr lang="ru-RU" sz="2000" dirty="0">
              <a:latin typeface="Times New Roman" pitchFamily="18" charset="0"/>
              <a:cs typeface="Times New Roman" pitchFamily="18" charset="0"/>
            </a:endParaRPr>
          </a:p>
        </p:txBody>
      </p:sp>
      <p:pic>
        <p:nvPicPr>
          <p:cNvPr id="6" name="Рисунок 5" descr="сцена3.JPG"/>
          <p:cNvPicPr>
            <a:picLocks noChangeAspect="1"/>
          </p:cNvPicPr>
          <p:nvPr/>
        </p:nvPicPr>
        <p:blipFill>
          <a:blip r:embed="rId2" cstate="print"/>
          <a:srcRect l="9051" r="9051" b="50000"/>
          <a:stretch>
            <a:fillRect/>
          </a:stretch>
        </p:blipFill>
        <p:spPr>
          <a:xfrm>
            <a:off x="1727684" y="4221088"/>
            <a:ext cx="5688632" cy="2636912"/>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a:bodyPr>
          <a:lstStyle/>
          <a:p>
            <a:r>
              <a:rPr lang="ru-RU" sz="2800" b="1" i="1" dirty="0" smtClean="0">
                <a:solidFill>
                  <a:srgbClr val="FF0000"/>
                </a:solidFill>
                <a:latin typeface="Times New Roman" pitchFamily="18" charset="0"/>
                <a:cs typeface="Times New Roman" pitchFamily="18" charset="0"/>
              </a:rPr>
              <a:t>Отзывы</a:t>
            </a:r>
            <a:r>
              <a:rPr lang="ru-RU" sz="2800" dirty="0" smtClean="0"/>
              <a:t> </a:t>
            </a:r>
            <a:r>
              <a:rPr lang="ru-RU" sz="2800" b="1" i="1" dirty="0" smtClean="0">
                <a:solidFill>
                  <a:srgbClr val="FF0000"/>
                </a:solidFill>
                <a:latin typeface="Times New Roman" pitchFamily="18" charset="0"/>
                <a:cs typeface="Times New Roman" pitchFamily="18" charset="0"/>
              </a:rPr>
              <a:t>о моей работе</a:t>
            </a:r>
          </a:p>
        </p:txBody>
      </p:sp>
      <p:sp>
        <p:nvSpPr>
          <p:cNvPr id="3" name="Содержимое 2"/>
          <p:cNvSpPr>
            <a:spLocks noGrp="1"/>
          </p:cNvSpPr>
          <p:nvPr>
            <p:ph idx="1"/>
          </p:nvPr>
        </p:nvSpPr>
        <p:spPr>
          <a:xfrm>
            <a:off x="-252536" y="620688"/>
            <a:ext cx="9396536" cy="6768752"/>
          </a:xfrm>
        </p:spPr>
        <p:txBody>
          <a:bodyPr numCol="1">
            <a:normAutofit fontScale="70000" lnSpcReduction="20000"/>
          </a:bodyPr>
          <a:lstStyle/>
          <a:p>
            <a:pPr>
              <a:buNone/>
            </a:pPr>
            <a:r>
              <a:rPr lang="ru-RU" sz="2600" dirty="0" smtClean="0">
                <a:latin typeface="Times New Roman" pitchFamily="18" charset="0"/>
                <a:cs typeface="Times New Roman" pitchFamily="18" charset="0"/>
              </a:rPr>
              <a:t>      О работе заведующей </a:t>
            </a:r>
            <a:r>
              <a:rPr lang="ru-RU" sz="2600" dirty="0" err="1" smtClean="0">
                <a:latin typeface="Times New Roman" pitchFamily="18" charset="0"/>
                <a:cs typeface="Times New Roman" pitchFamily="18" charset="0"/>
              </a:rPr>
              <a:t>Голухинским</a:t>
            </a:r>
            <a:r>
              <a:rPr lang="ru-RU" sz="2600" dirty="0" smtClean="0">
                <a:latin typeface="Times New Roman" pitchFamily="18" charset="0"/>
                <a:cs typeface="Times New Roman" pitchFamily="18" charset="0"/>
              </a:rPr>
              <a:t> СДК </a:t>
            </a:r>
            <a:r>
              <a:rPr lang="ru-RU" sz="2600" dirty="0" err="1" smtClean="0">
                <a:latin typeface="Times New Roman" pitchFamily="18" charset="0"/>
                <a:cs typeface="Times New Roman" pitchFamily="18" charset="0"/>
              </a:rPr>
              <a:t>Турушевой</a:t>
            </a:r>
            <a:r>
              <a:rPr lang="ru-RU" sz="2600" dirty="0" smtClean="0">
                <a:latin typeface="Times New Roman" pitchFamily="18" charset="0"/>
                <a:cs typeface="Times New Roman" pitchFamily="18" charset="0"/>
              </a:rPr>
              <a:t> Елены Викторовны могу сказать только самые добрые слова. Это человек отдающий работе душу, профессионал с большой буквы. Все мероприятия ДК проводятся на высоком уровне, с </a:t>
            </a:r>
            <a:r>
              <a:rPr lang="ru-RU" sz="2600" dirty="0" err="1" smtClean="0">
                <a:latin typeface="Times New Roman" pitchFamily="18" charset="0"/>
                <a:cs typeface="Times New Roman" pitchFamily="18" charset="0"/>
              </a:rPr>
              <a:t>креативным</a:t>
            </a:r>
            <a:r>
              <a:rPr lang="ru-RU" sz="2600" dirty="0" smtClean="0">
                <a:latin typeface="Times New Roman" pitchFamily="18" charset="0"/>
                <a:cs typeface="Times New Roman" pitchFamily="18" charset="0"/>
              </a:rPr>
              <a:t>  подходом. Здесь каждый может найти занятие по душе. Елена Викторовна занимается с детьми и взрослыми как хоровым, так и сольным вокалом, ведёт работу театрального кружка, где активно занимается молодежь и к каждому умеет найти подход, раскрыть скрытые таланты. Также при СДК работает хореографический кружок, клубы по интересам для детей и пожилых людей. Мы очень рады что Культура нашего села в надежных руках!          </a:t>
            </a:r>
            <a:r>
              <a:rPr lang="ru-RU" sz="2600" b="1" dirty="0" smtClean="0">
                <a:latin typeface="Times New Roman" pitchFamily="18" charset="0"/>
                <a:cs typeface="Times New Roman" pitchFamily="18" charset="0"/>
              </a:rPr>
              <a:t>Глава Совета депутатов </a:t>
            </a:r>
            <a:r>
              <a:rPr lang="ru-RU" sz="2600" b="1" dirty="0" err="1" smtClean="0">
                <a:latin typeface="Times New Roman" pitchFamily="18" charset="0"/>
                <a:cs typeface="Times New Roman" pitchFamily="18" charset="0"/>
              </a:rPr>
              <a:t>Голухинского</a:t>
            </a:r>
            <a:r>
              <a:rPr lang="ru-RU" sz="2600" b="1" dirty="0" smtClean="0">
                <a:latin typeface="Times New Roman" pitchFamily="18" charset="0"/>
                <a:cs typeface="Times New Roman" pitchFamily="18" charset="0"/>
              </a:rPr>
              <a:t> сельсовета Звягина М.А.</a:t>
            </a:r>
          </a:p>
          <a:p>
            <a:pPr>
              <a:buNone/>
            </a:pPr>
            <a:r>
              <a:rPr lang="ru-RU" sz="2600" b="1" dirty="0" smtClean="0">
                <a:latin typeface="Times New Roman" pitchFamily="18" charset="0"/>
                <a:cs typeface="Times New Roman" pitchFamily="18" charset="0"/>
              </a:rPr>
              <a:t>  </a:t>
            </a:r>
          </a:p>
          <a:p>
            <a:pPr>
              <a:buNone/>
            </a:pPr>
            <a:r>
              <a:rPr lang="ru-RU" sz="2600" dirty="0" smtClean="0">
                <a:latin typeface="Times New Roman" pitchFamily="18" charset="0"/>
                <a:cs typeface="Times New Roman" pitchFamily="18" charset="0"/>
              </a:rPr>
              <a:t>       С заведующей нашим СДК </a:t>
            </a:r>
            <a:r>
              <a:rPr lang="ru-RU" sz="2600" dirty="0" err="1" smtClean="0">
                <a:latin typeface="Times New Roman" pitchFamily="18" charset="0"/>
                <a:cs typeface="Times New Roman" pitchFamily="18" charset="0"/>
              </a:rPr>
              <a:t>Турушевой</a:t>
            </a:r>
            <a:r>
              <a:rPr lang="ru-RU" sz="2600" dirty="0" smtClean="0">
                <a:latin typeface="Times New Roman" pitchFamily="18" charset="0"/>
                <a:cs typeface="Times New Roman" pitchFamily="18" charset="0"/>
              </a:rPr>
              <a:t> Еленой Викторовной мы сотрудничаем уже более 10 лет. Это не только профессионал своего дела, но и добрый, чуткий и внимательный человек. А эти качества необходимы в работе с пожилыми людьми. Елена Викторовна много работы посвящает нам- ветеранам. Она является руководителем вокальной группы Ленок, к слову сказать коллективу уже 27 лет. Организовала работу клуба «В кругу друзей» для людей золотого возраста, который является отдушиной для пожилых жителей села. Организует выставки прикладного творчества, где наши умельцы могут поделиться своим мастерством. Совместно с Советом ветеранов посещает детей войны, тружеников тыла, поздравляя их с памятными датами. Благодаря Елене Викторовне налажена работа Совета ветеранов по воспитанию подрастающего поколения. Так, например, в 2021г. Еленой Викторовной была организована акция «Сад памяти», во время которой в память о годовщине Победы в ВОВ, дети совместно с ветеранами, </a:t>
            </a:r>
            <a:r>
              <a:rPr lang="ru-RU" sz="2600" smtClean="0">
                <a:latin typeface="Times New Roman" pitchFamily="18" charset="0"/>
                <a:cs typeface="Times New Roman" pitchFamily="18" charset="0"/>
              </a:rPr>
              <a:t>высадили  деревья</a:t>
            </a:r>
            <a:r>
              <a:rPr lang="ru-RU" sz="2600" dirty="0" smtClean="0">
                <a:latin typeface="Times New Roman" pitchFamily="18" charset="0"/>
                <a:cs typeface="Times New Roman" pitchFamily="18" charset="0"/>
              </a:rPr>
              <a:t>. </a:t>
            </a:r>
          </a:p>
          <a:p>
            <a:pPr>
              <a:buNone/>
            </a:pPr>
            <a:r>
              <a:rPr lang="ru-RU" sz="2600" dirty="0" smtClean="0">
                <a:latin typeface="Times New Roman" pitchFamily="18" charset="0"/>
                <a:cs typeface="Times New Roman" pitchFamily="18" charset="0"/>
              </a:rPr>
              <a:t>      Очень довольны мы и яркими, красочными мероприятиями, которые проходят в СДК. Они всегда заряжают нас позитивом и хорошим настроением. Спасибо, Елене Викторовне, за её отличную работу!                 </a:t>
            </a:r>
            <a:r>
              <a:rPr lang="ru-RU" sz="2600" b="1" dirty="0" smtClean="0">
                <a:latin typeface="Times New Roman" pitchFamily="18" charset="0"/>
                <a:cs typeface="Times New Roman" pitchFamily="18" charset="0"/>
              </a:rPr>
              <a:t>Председатель Совета ветеранов </a:t>
            </a:r>
            <a:r>
              <a:rPr lang="ru-RU" sz="2600" b="1" dirty="0" err="1" smtClean="0">
                <a:latin typeface="Times New Roman" pitchFamily="18" charset="0"/>
                <a:cs typeface="Times New Roman" pitchFamily="18" charset="0"/>
              </a:rPr>
              <a:t>ст.Голуха</a:t>
            </a:r>
            <a:r>
              <a:rPr lang="ru-RU" sz="2600" b="1" dirty="0" smtClean="0">
                <a:latin typeface="Times New Roman" pitchFamily="18" charset="0"/>
                <a:cs typeface="Times New Roman" pitchFamily="18" charset="0"/>
              </a:rPr>
              <a:t> Фоменко З.Н.                                                                                                             </a:t>
            </a:r>
          </a:p>
          <a:p>
            <a:pPr>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315416"/>
            <a:ext cx="9144000" cy="7173416"/>
          </a:xfrm>
        </p:spPr>
        <p:txBody>
          <a:bodyPr>
            <a:normAutofit/>
          </a:bodyPr>
          <a:lstStyle/>
          <a:p>
            <a:pPr>
              <a:buNone/>
            </a:pPr>
            <a:r>
              <a:rPr lang="ru-RU" sz="2400" dirty="0" smtClean="0">
                <a:latin typeface="Times New Roman" pitchFamily="18" charset="0"/>
                <a:cs typeface="Times New Roman" pitchFamily="18" charset="0"/>
              </a:rPr>
              <a:t>     </a:t>
            </a:r>
          </a:p>
          <a:p>
            <a:pPr algn="ctr">
              <a:buNone/>
            </a:pPr>
            <a:r>
              <a:rPr lang="ru-RU" sz="2800" b="1" i="1" dirty="0" smtClean="0">
                <a:solidFill>
                  <a:srgbClr val="FF0000"/>
                </a:solidFill>
                <a:latin typeface="Times New Roman" pitchFamily="18" charset="0"/>
                <a:cs typeface="Times New Roman" pitchFamily="18" charset="0"/>
              </a:rPr>
              <a:t>Жить работой, дышать творчеством!</a:t>
            </a:r>
            <a:endParaRPr lang="ru-RU" sz="1600" b="1" i="1" dirty="0" smtClean="0">
              <a:solidFill>
                <a:srgbClr val="FF0000"/>
              </a:solidFill>
              <a:latin typeface="Times New Roman" pitchFamily="18" charset="0"/>
              <a:cs typeface="Times New Roman" pitchFamily="18" charset="0"/>
            </a:endParaRPr>
          </a:p>
          <a:p>
            <a:pPr algn="ctr">
              <a:buNone/>
            </a:pPr>
            <a:endParaRPr lang="ru-RU" sz="2400" dirty="0" smtClean="0">
              <a:latin typeface="Times New Roman" pitchFamily="18" charset="0"/>
              <a:cs typeface="Times New Roman" pitchFamily="18" charset="0"/>
            </a:endParaRPr>
          </a:p>
          <a:p>
            <a:pPr algn="ctr">
              <a:buNone/>
            </a:pPr>
            <a:r>
              <a:rPr lang="ru-RU" sz="2400" dirty="0" smtClean="0">
                <a:latin typeface="Times New Roman" pitchFamily="18" charset="0"/>
                <a:cs typeface="Times New Roman" pitchFamily="18" charset="0"/>
              </a:rPr>
              <a:t>Я </a:t>
            </a:r>
            <a:r>
              <a:rPr lang="ru-RU" sz="2400" dirty="0" smtClean="0">
                <a:latin typeface="Times New Roman" pitchFamily="18" charset="0"/>
                <a:cs typeface="Times New Roman" pitchFamily="18" charset="0"/>
              </a:rPr>
              <a:t>не зря начала презентацию о себе с девиза:</a:t>
            </a:r>
          </a:p>
          <a:p>
            <a:pPr algn="ctr">
              <a:buNone/>
            </a:pPr>
            <a:r>
              <a:rPr lang="ru-RU" sz="2400" i="1" dirty="0" smtClean="0">
                <a:latin typeface="Times New Roman" pitchFamily="18" charset="0"/>
                <a:cs typeface="Times New Roman" pitchFamily="18" charset="0"/>
              </a:rPr>
              <a:t>«То, что ты хочешь зажечь в других, должно гореть в тебе самом»</a:t>
            </a:r>
          </a:p>
          <a:p>
            <a:pPr algn="ctr">
              <a:buNone/>
            </a:pPr>
            <a:r>
              <a:rPr lang="ru-RU" sz="2400" dirty="0" smtClean="0">
                <a:latin typeface="Times New Roman" pitchFamily="18" charset="0"/>
                <a:cs typeface="Times New Roman" pitchFamily="18" charset="0"/>
              </a:rPr>
              <a:t> Это действительно не пустые слова, это моё жизненное кредо. Поэтому и закончить краткий рассказ о себе я хочу словами, которые, как нельзя кстати, сюда подходят. Это слова из песни «Босиком по России», которая уже несколько лет является моей визитной карточкой и которую очень любит зритель.</a:t>
            </a:r>
          </a:p>
          <a:p>
            <a:pPr algn="ctr">
              <a:buNone/>
            </a:pPr>
            <a:r>
              <a:rPr lang="ru-RU" sz="2800" b="1" i="1" dirty="0" smtClean="0">
                <a:solidFill>
                  <a:srgbClr val="FF0000"/>
                </a:solidFill>
                <a:latin typeface="Times New Roman" pitchFamily="18" charset="0"/>
                <a:cs typeface="Times New Roman" pitchFamily="18" charset="0"/>
              </a:rPr>
              <a:t>«И пока будут силы,</a:t>
            </a:r>
          </a:p>
          <a:p>
            <a:pPr algn="ctr">
              <a:buNone/>
            </a:pPr>
            <a:r>
              <a:rPr lang="ru-RU" sz="2800" b="1" i="1" dirty="0" smtClean="0">
                <a:solidFill>
                  <a:srgbClr val="FF0000"/>
                </a:solidFill>
                <a:latin typeface="Times New Roman" pitchFamily="18" charset="0"/>
                <a:cs typeface="Times New Roman" pitchFamily="18" charset="0"/>
              </a:rPr>
              <a:t>Буду жить и гореть! </a:t>
            </a:r>
          </a:p>
          <a:p>
            <a:pPr algn="ctr">
              <a:buNone/>
            </a:pPr>
            <a:r>
              <a:rPr lang="ru-RU" sz="2800" b="1" i="1" dirty="0" smtClean="0">
                <a:solidFill>
                  <a:srgbClr val="FF0000"/>
                </a:solidFill>
                <a:latin typeface="Times New Roman" pitchFamily="18" charset="0"/>
                <a:cs typeface="Times New Roman" pitchFamily="18" charset="0"/>
              </a:rPr>
              <a:t>Буду петь для России</a:t>
            </a:r>
          </a:p>
          <a:p>
            <a:pPr algn="ctr">
              <a:buNone/>
            </a:pPr>
            <a:r>
              <a:rPr lang="ru-RU" sz="2800" b="1" i="1" dirty="0" smtClean="0">
                <a:solidFill>
                  <a:srgbClr val="FF0000"/>
                </a:solidFill>
                <a:latin typeface="Times New Roman" pitchFamily="18" charset="0"/>
                <a:cs typeface="Times New Roman" pitchFamily="18" charset="0"/>
              </a:rPr>
              <a:t>И для вас, родные, петь!»</a:t>
            </a:r>
          </a:p>
          <a:p>
            <a:pPr algn="ctr">
              <a:buNone/>
            </a:pPr>
            <a:endParaRPr lang="ru-RU" i="1" dirty="0" smtClean="0">
              <a:solidFill>
                <a:srgbClr val="FF0000"/>
              </a:solidFill>
              <a:latin typeface="Times New Roman" pitchFamily="18" charset="0"/>
              <a:cs typeface="Times New Roman" pitchFamily="18" charset="0"/>
            </a:endParaRPr>
          </a:p>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576063"/>
          </a:xfrm>
        </p:spPr>
        <p:txBody>
          <a:bodyPr>
            <a:normAutofit fontScale="90000"/>
          </a:bodyPr>
          <a:lstStyle/>
          <a:p>
            <a:r>
              <a:rPr lang="ru-RU" sz="3200" b="1" i="1" dirty="0" smtClean="0">
                <a:solidFill>
                  <a:srgbClr val="FF0000"/>
                </a:solidFill>
                <a:latin typeface="Times New Roman" pitchFamily="18" charset="0"/>
                <a:cs typeface="Times New Roman" pitchFamily="18" charset="0"/>
              </a:rPr>
              <a:t>Всё в жизни начинается с семьи</a:t>
            </a:r>
            <a:endParaRPr lang="ru-RU" sz="3200" b="1" i="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512" y="836712"/>
            <a:ext cx="8712968" cy="2304256"/>
          </a:xfrm>
        </p:spPr>
        <p:txBody>
          <a:bodyPr>
            <a:noAutofit/>
          </a:bodyPr>
          <a:lstStyle/>
          <a:p>
            <a:r>
              <a:rPr lang="ru-RU" sz="2000" dirty="0" smtClean="0">
                <a:solidFill>
                  <a:schemeClr val="tx1"/>
                </a:solidFill>
                <a:latin typeface="Times New Roman" pitchFamily="18" charset="0"/>
                <a:cs typeface="Times New Roman" pitchFamily="18" charset="0"/>
              </a:rPr>
              <a:t>Вся моя жизнь с детства связана с творчеством. Ещё в шесть лет я начала выступать составе семейного ансамбля. Дедушка играл на гитаре, бабушка и прадедушка на балалайках, а я тогда играла на ложках. </a:t>
            </a:r>
          </a:p>
          <a:p>
            <a:r>
              <a:rPr lang="ru-RU" sz="2000" dirty="0" smtClean="0">
                <a:solidFill>
                  <a:schemeClr val="tx1"/>
                </a:solidFill>
                <a:latin typeface="Times New Roman" pitchFamily="18" charset="0"/>
                <a:cs typeface="Times New Roman" pitchFamily="18" charset="0"/>
              </a:rPr>
              <a:t>Любовь к песне, мелодии привила мне именно бабушка. Часто мы пели с ней вечерами, когда я оставалась у них ночевать. Просили нас петь и во время семейных посиделок. Я вела первую партию, а бабушка пела второй</a:t>
            </a:r>
            <a:r>
              <a:rPr lang="ru-RU" sz="2000" i="1" dirty="0" smtClean="0">
                <a:latin typeface="Times New Roman" pitchFamily="18" charset="0"/>
                <a:cs typeface="Times New Roman" pitchFamily="18" charset="0"/>
              </a:rPr>
              <a:t>. </a:t>
            </a:r>
            <a:endParaRPr lang="ru-RU" sz="2000" i="1" dirty="0">
              <a:latin typeface="Times New Roman" pitchFamily="18" charset="0"/>
              <a:cs typeface="Times New Roman" pitchFamily="18" charset="0"/>
            </a:endParaRPr>
          </a:p>
        </p:txBody>
      </p:sp>
      <p:pic>
        <p:nvPicPr>
          <p:cNvPr id="5" name="Рисунок 4" descr="9f34e655-0b8f-4ae9-bae4-e6604dc4874f.jpg"/>
          <p:cNvPicPr>
            <a:picLocks noChangeAspect="1"/>
          </p:cNvPicPr>
          <p:nvPr/>
        </p:nvPicPr>
        <p:blipFill>
          <a:blip r:embed="rId2" cstate="print"/>
          <a:stretch>
            <a:fillRect/>
          </a:stretch>
        </p:blipFill>
        <p:spPr>
          <a:xfrm>
            <a:off x="1475656" y="3068960"/>
            <a:ext cx="5976664" cy="35283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ru-RU" sz="3200" b="1" i="1" dirty="0" smtClean="0">
                <a:solidFill>
                  <a:srgbClr val="FF0000"/>
                </a:solidFill>
                <a:latin typeface="Times New Roman" pitchFamily="18" charset="0"/>
                <a:cs typeface="Times New Roman" pitchFamily="18" charset="0"/>
              </a:rPr>
              <a:t>Творчества счастливые мгновения</a:t>
            </a:r>
            <a:endParaRPr lang="ru-RU" sz="3200"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908720"/>
            <a:ext cx="8712968" cy="2808312"/>
          </a:xfrm>
        </p:spPr>
        <p:txBody>
          <a:bodyPr>
            <a:noAutofit/>
          </a:bodyPr>
          <a:lstStyle/>
          <a:p>
            <a:pPr>
              <a:lnSpc>
                <a:spcPct val="120000"/>
              </a:lnSpc>
              <a:buNone/>
            </a:pPr>
            <a:r>
              <a:rPr lang="ru-RU" sz="16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В школе я всегда руководила культмассовым сектором. Вечно пропадала в кабинете организатора. Помогала готовить мероприятия, часто выступала в роли ведущей и конечно пела!</a:t>
            </a:r>
          </a:p>
          <a:p>
            <a:pPr>
              <a:lnSpc>
                <a:spcPct val="120000"/>
              </a:lnSpc>
              <a:buNone/>
            </a:pPr>
            <a:r>
              <a:rPr lang="ru-RU" sz="2000" dirty="0" smtClean="0">
                <a:latin typeface="Times New Roman" pitchFamily="18" charset="0"/>
                <a:cs typeface="Times New Roman" pitchFamily="18" charset="0"/>
              </a:rPr>
              <a:t>      По окончании школы выбрала профессию учителя начальных классов. Хотелось порадовать родителей продолжением педагогической династии, а эта специализация педагогики, казалась мне наиболее подходящей для проявления творческого потенциала. </a:t>
            </a:r>
          </a:p>
          <a:p>
            <a:pPr>
              <a:lnSpc>
                <a:spcPct val="120000"/>
              </a:lnSpc>
            </a:pPr>
            <a:endParaRPr lang="ru-RU" sz="1600" dirty="0">
              <a:latin typeface="Times New Roman" pitchFamily="18" charset="0"/>
              <a:cs typeface="Times New Roman" pitchFamily="18" charset="0"/>
            </a:endParaRPr>
          </a:p>
        </p:txBody>
      </p:sp>
      <p:pic>
        <p:nvPicPr>
          <p:cNvPr id="5" name="Рисунок 4" descr="IMG_1756.JPG"/>
          <p:cNvPicPr>
            <a:picLocks noChangeAspect="1"/>
          </p:cNvPicPr>
          <p:nvPr/>
        </p:nvPicPr>
        <p:blipFill>
          <a:blip r:embed="rId2" cstate="print"/>
          <a:stretch>
            <a:fillRect/>
          </a:stretch>
        </p:blipFill>
        <p:spPr>
          <a:xfrm>
            <a:off x="611560" y="3933056"/>
            <a:ext cx="3744416" cy="2664296"/>
          </a:xfrm>
          <a:prstGeom prst="rect">
            <a:avLst/>
          </a:prstGeom>
        </p:spPr>
      </p:pic>
      <p:pic>
        <p:nvPicPr>
          <p:cNvPr id="6" name="Рисунок 5" descr="IMG_1754.jpg"/>
          <p:cNvPicPr>
            <a:picLocks noChangeAspect="1"/>
          </p:cNvPicPr>
          <p:nvPr/>
        </p:nvPicPr>
        <p:blipFill>
          <a:blip r:embed="rId3" cstate="print"/>
          <a:stretch>
            <a:fillRect/>
          </a:stretch>
        </p:blipFill>
        <p:spPr>
          <a:xfrm>
            <a:off x="4932040" y="3933056"/>
            <a:ext cx="3744416" cy="26642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normAutofit/>
          </a:bodyPr>
          <a:lstStyle/>
          <a:p>
            <a:r>
              <a:rPr lang="ru-RU" sz="3200" b="1" i="1" dirty="0" smtClean="0">
                <a:solidFill>
                  <a:srgbClr val="FF0000"/>
                </a:solidFill>
                <a:latin typeface="Times New Roman" pitchFamily="18" charset="0"/>
                <a:cs typeface="Times New Roman" pitchFamily="18" charset="0"/>
              </a:rPr>
              <a:t>Моя судьба- моя культура</a:t>
            </a:r>
            <a:endParaRPr lang="ru-RU" sz="3200"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764704"/>
            <a:ext cx="8568952" cy="5760640"/>
          </a:xfrm>
        </p:spPr>
        <p:txBody>
          <a:bodyPr>
            <a:noAutofit/>
          </a:bodyPr>
          <a:lstStyle/>
          <a:p>
            <a:pPr>
              <a:buNone/>
            </a:pPr>
            <a:r>
              <a:rPr lang="ru-RU" sz="18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Так сложилась судьба, что после окончания педагогического колледжа, найти работу по профессии сразу не удалось и я, совершенно случайным образом,  устроилась работать в библиотеку. Но все мы знаем, что случайности не случайны, ведь именно культура в последующем, стала моей судьбой и стезёй в жизни.</a:t>
            </a:r>
          </a:p>
          <a:p>
            <a:pPr>
              <a:buNone/>
            </a:pPr>
            <a:r>
              <a:rPr lang="ru-RU" sz="2000" dirty="0" smtClean="0">
                <a:latin typeface="Times New Roman" pitchFamily="18" charset="0"/>
                <a:cs typeface="Times New Roman" pitchFamily="18" charset="0"/>
              </a:rPr>
              <a:t>       Я приняла решение, поступить в институт культуры и успешно окончила библиотечный факультет, так как на тот момент работала заведующей </a:t>
            </a:r>
            <a:r>
              <a:rPr lang="ru-RU" sz="2000" dirty="0" err="1" smtClean="0">
                <a:latin typeface="Times New Roman" pitchFamily="18" charset="0"/>
                <a:cs typeface="Times New Roman" pitchFamily="18" charset="0"/>
              </a:rPr>
              <a:t>Голухинской</a:t>
            </a:r>
            <a:r>
              <a:rPr lang="ru-RU" sz="2000" dirty="0" smtClean="0">
                <a:latin typeface="Times New Roman" pitchFamily="18" charset="0"/>
                <a:cs typeface="Times New Roman" pitchFamily="18" charset="0"/>
              </a:rPr>
              <a:t> сельской библиотекой.</a:t>
            </a:r>
          </a:p>
          <a:p>
            <a:pPr>
              <a:buNone/>
            </a:pPr>
            <a:r>
              <a:rPr lang="ru-RU" sz="2000" dirty="0" smtClean="0">
                <a:latin typeface="Times New Roman" pitchFamily="18" charset="0"/>
                <a:cs typeface="Times New Roman" pitchFamily="18" charset="0"/>
              </a:rPr>
              <a:t>      Но, как бы я не любила книги, душа моя тянулась туда, где заливисто играет баян и звучат песни, туда где всегда весело и многолюдно.</a:t>
            </a:r>
          </a:p>
          <a:p>
            <a:pPr>
              <a:buNone/>
            </a:pPr>
            <a:r>
              <a:rPr lang="ru-RU" sz="2000" dirty="0" smtClean="0">
                <a:latin typeface="Times New Roman" pitchFamily="18" charset="0"/>
                <a:cs typeface="Times New Roman" pitchFamily="18" charset="0"/>
              </a:rPr>
              <a:t>        Любую выпавшую свободную минутку я проводила в Доме культуры, благо библиотека и клуб находятся в одном здании.</a:t>
            </a:r>
          </a:p>
          <a:p>
            <a:pPr>
              <a:buNone/>
            </a:pPr>
            <a:r>
              <a:rPr lang="ru-RU" sz="2000" dirty="0" smtClean="0">
                <a:latin typeface="Times New Roman" pitchFamily="18" charset="0"/>
                <a:cs typeface="Times New Roman" pitchFamily="18" charset="0"/>
              </a:rPr>
              <a:t>        Руководство заметило мою тягу к сцене, творчеству и когда освободилось место, мне предложили возглавить </a:t>
            </a:r>
            <a:r>
              <a:rPr lang="ru-RU" sz="2000" dirty="0" err="1" smtClean="0">
                <a:latin typeface="Times New Roman" pitchFamily="18" charset="0"/>
                <a:cs typeface="Times New Roman" pitchFamily="18" charset="0"/>
              </a:rPr>
              <a:t>Голухинский</a:t>
            </a:r>
            <a:r>
              <a:rPr lang="ru-RU" sz="2000" dirty="0" smtClean="0">
                <a:latin typeface="Times New Roman" pitchFamily="18" charset="0"/>
                <a:cs typeface="Times New Roman" pitchFamily="18" charset="0"/>
              </a:rPr>
              <a:t> сельский Дом культуры. Конечно я согласилась и вот уже более 10 лет Дом культуры моя вотчина, мой второй дом и моя отдушина.</a:t>
            </a:r>
          </a:p>
          <a:p>
            <a:endParaRPr lang="ru-RU" sz="16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76672"/>
          </a:xfrm>
        </p:spPr>
        <p:txBody>
          <a:bodyPr>
            <a:noAutofit/>
          </a:bodyPr>
          <a:lstStyle/>
          <a:p>
            <a:r>
              <a:rPr lang="ru-RU" sz="2800" b="1" i="1" dirty="0" smtClean="0">
                <a:solidFill>
                  <a:srgbClr val="FF0000"/>
                </a:solidFill>
                <a:latin typeface="Times New Roman" pitchFamily="18" charset="0"/>
                <a:cs typeface="Times New Roman" pitchFamily="18" charset="0"/>
              </a:rPr>
              <a:t>Пусть творчество наши сердца окрыляет</a:t>
            </a:r>
            <a:endParaRPr lang="ru-RU" sz="2800" b="1" i="1" dirty="0">
              <a:solidFill>
                <a:srgbClr val="FF0000"/>
              </a:solidFill>
              <a:latin typeface="Times New Roman" pitchFamily="18" charset="0"/>
              <a:cs typeface="Times New Roman" pitchFamily="18" charset="0"/>
            </a:endParaRPr>
          </a:p>
        </p:txBody>
      </p:sp>
      <p:pic>
        <p:nvPicPr>
          <p:cNvPr id="5" name="Рисунок 4" descr="IMG_1766.jpg"/>
          <p:cNvPicPr>
            <a:picLocks noChangeAspect="1"/>
          </p:cNvPicPr>
          <p:nvPr/>
        </p:nvPicPr>
        <p:blipFill>
          <a:blip r:embed="rId2" cstate="print"/>
          <a:srcRect t="26452"/>
          <a:stretch>
            <a:fillRect/>
          </a:stretch>
        </p:blipFill>
        <p:spPr>
          <a:xfrm>
            <a:off x="4139952" y="4293096"/>
            <a:ext cx="2160240" cy="2564904"/>
          </a:xfrm>
          <a:prstGeom prst="rect">
            <a:avLst/>
          </a:prstGeom>
        </p:spPr>
      </p:pic>
      <p:pic>
        <p:nvPicPr>
          <p:cNvPr id="4" name="Содержимое 3" descr="20190601_134026_Original.jpg"/>
          <p:cNvPicPr>
            <a:picLocks noGrp="1" noChangeAspect="1"/>
          </p:cNvPicPr>
          <p:nvPr>
            <p:ph idx="1"/>
          </p:nvPr>
        </p:nvPicPr>
        <p:blipFill>
          <a:blip r:embed="rId3" cstate="print"/>
          <a:srcRect b="4547"/>
          <a:stretch>
            <a:fillRect/>
          </a:stretch>
        </p:blipFill>
        <p:spPr>
          <a:xfrm>
            <a:off x="2267744" y="4293096"/>
            <a:ext cx="2088232" cy="2564904"/>
          </a:xfrm>
        </p:spPr>
      </p:pic>
      <p:pic>
        <p:nvPicPr>
          <p:cNvPr id="6" name="Рисунок 5" descr="IMG_1725 (1).JPG"/>
          <p:cNvPicPr>
            <a:picLocks noChangeAspect="1"/>
          </p:cNvPicPr>
          <p:nvPr/>
        </p:nvPicPr>
        <p:blipFill>
          <a:blip r:embed="rId4" cstate="print"/>
          <a:stretch>
            <a:fillRect/>
          </a:stretch>
        </p:blipFill>
        <p:spPr>
          <a:xfrm rot="5400000">
            <a:off x="-220588" y="4513684"/>
            <a:ext cx="2564904" cy="2123728"/>
          </a:xfrm>
          <a:prstGeom prst="rect">
            <a:avLst/>
          </a:prstGeom>
        </p:spPr>
      </p:pic>
      <p:pic>
        <p:nvPicPr>
          <p:cNvPr id="7" name="Рисунок 6" descr="IMG_1636.jpg"/>
          <p:cNvPicPr>
            <a:picLocks noChangeAspect="1"/>
          </p:cNvPicPr>
          <p:nvPr/>
        </p:nvPicPr>
        <p:blipFill>
          <a:blip r:embed="rId5" cstate="print"/>
          <a:stretch>
            <a:fillRect/>
          </a:stretch>
        </p:blipFill>
        <p:spPr>
          <a:xfrm>
            <a:off x="6444208" y="4293096"/>
            <a:ext cx="2699792" cy="2564904"/>
          </a:xfrm>
          <a:prstGeom prst="rect">
            <a:avLst/>
          </a:prstGeom>
        </p:spPr>
      </p:pic>
      <p:sp>
        <p:nvSpPr>
          <p:cNvPr id="9" name="TextBox 8"/>
          <p:cNvSpPr txBox="1"/>
          <p:nvPr/>
        </p:nvSpPr>
        <p:spPr>
          <a:xfrm>
            <a:off x="2267744" y="3933056"/>
            <a:ext cx="4032448" cy="338554"/>
          </a:xfrm>
          <a:prstGeom prst="rect">
            <a:avLst/>
          </a:prstGeom>
          <a:noFill/>
        </p:spPr>
        <p:txBody>
          <a:bodyPr wrap="square" rtlCol="0">
            <a:spAutoFit/>
          </a:bodyPr>
          <a:lstStyle/>
          <a:p>
            <a:r>
              <a:rPr lang="ru-RU" sz="1600" b="1" i="1" dirty="0" smtClean="0">
                <a:solidFill>
                  <a:srgbClr val="FF0000"/>
                </a:solidFill>
              </a:rPr>
              <a:t>       </a:t>
            </a:r>
            <a:r>
              <a:rPr lang="ru-RU" sz="1600" b="1" i="1" dirty="0" smtClean="0">
                <a:solidFill>
                  <a:srgbClr val="FF0000"/>
                </a:solidFill>
                <a:latin typeface="Times New Roman" pitchFamily="18" charset="0"/>
                <a:cs typeface="Times New Roman" pitchFamily="18" charset="0"/>
              </a:rPr>
              <a:t>Я культработник и этим  я живу</a:t>
            </a:r>
            <a:r>
              <a:rPr lang="ru-RU" sz="1600" b="1" i="1" dirty="0" smtClean="0">
                <a:solidFill>
                  <a:srgbClr val="FF0000"/>
                </a:solidFill>
              </a:rPr>
              <a:t>!</a:t>
            </a:r>
            <a:endParaRPr lang="ru-RU" sz="1600" b="1" i="1" dirty="0">
              <a:solidFill>
                <a:srgbClr val="FF0000"/>
              </a:solidFill>
            </a:endParaRPr>
          </a:p>
        </p:txBody>
      </p:sp>
      <p:sp>
        <p:nvSpPr>
          <p:cNvPr id="11" name="TextBox 10"/>
          <p:cNvSpPr txBox="1"/>
          <p:nvPr/>
        </p:nvSpPr>
        <p:spPr>
          <a:xfrm>
            <a:off x="5940152" y="3933056"/>
            <a:ext cx="5430109" cy="338554"/>
          </a:xfrm>
          <a:prstGeom prst="rect">
            <a:avLst/>
          </a:prstGeom>
          <a:noFill/>
        </p:spPr>
        <p:txBody>
          <a:bodyPr wrap="square" rtlCol="0">
            <a:spAutoFit/>
          </a:bodyPr>
          <a:lstStyle/>
          <a:p>
            <a:r>
              <a:rPr lang="ru-RU" sz="1600" b="1" i="1" dirty="0" smtClean="0">
                <a:solidFill>
                  <a:srgbClr val="FF0000"/>
                </a:solidFill>
              </a:rPr>
              <a:t>        </a:t>
            </a:r>
            <a:r>
              <a:rPr lang="ru-RU" sz="1600" b="1" i="1" dirty="0" smtClean="0">
                <a:solidFill>
                  <a:srgbClr val="FF0000"/>
                </a:solidFill>
                <a:latin typeface="Times New Roman" pitchFamily="18" charset="0"/>
                <a:cs typeface="Times New Roman" pitchFamily="18" charset="0"/>
              </a:rPr>
              <a:t>Издательская</a:t>
            </a:r>
            <a:r>
              <a:rPr lang="ru-RU" sz="1600" b="1" i="1" dirty="0" smtClean="0">
                <a:solidFill>
                  <a:srgbClr val="FF0000"/>
                </a:solidFill>
              </a:rPr>
              <a:t> деятельность</a:t>
            </a:r>
            <a:endParaRPr lang="ru-RU" sz="1600" b="1" i="1" dirty="0">
              <a:solidFill>
                <a:srgbClr val="FF0000"/>
              </a:solidFill>
            </a:endParaRPr>
          </a:p>
        </p:txBody>
      </p:sp>
      <p:sp>
        <p:nvSpPr>
          <p:cNvPr id="12" name="TextBox 11"/>
          <p:cNvSpPr txBox="1"/>
          <p:nvPr/>
        </p:nvSpPr>
        <p:spPr>
          <a:xfrm>
            <a:off x="-180528" y="3717032"/>
            <a:ext cx="2575735" cy="584775"/>
          </a:xfrm>
          <a:prstGeom prst="rect">
            <a:avLst/>
          </a:prstGeom>
          <a:noFill/>
        </p:spPr>
        <p:txBody>
          <a:bodyPr wrap="square" rtlCol="0">
            <a:spAutoFit/>
          </a:bodyPr>
          <a:lstStyle/>
          <a:p>
            <a:pPr algn="ctr"/>
            <a:r>
              <a:rPr lang="ru-RU" sz="1600" b="1" i="1" dirty="0" smtClean="0">
                <a:solidFill>
                  <a:srgbClr val="FF0000"/>
                </a:solidFill>
                <a:latin typeface="Times New Roman" pitchFamily="18" charset="0"/>
                <a:cs typeface="Times New Roman" pitchFamily="18" charset="0"/>
              </a:rPr>
              <a:t>Диплом</a:t>
            </a:r>
            <a:r>
              <a:rPr lang="ru-RU" sz="1600" b="1" i="1" dirty="0" smtClean="0">
                <a:solidFill>
                  <a:srgbClr val="FF0000"/>
                </a:solidFill>
              </a:rPr>
              <a:t> за </a:t>
            </a:r>
          </a:p>
          <a:p>
            <a:pPr algn="ctr"/>
            <a:r>
              <a:rPr lang="ru-RU" sz="1600" b="1" i="1" dirty="0" smtClean="0">
                <a:solidFill>
                  <a:srgbClr val="FF0000"/>
                </a:solidFill>
              </a:rPr>
              <a:t> авторскую постановку</a:t>
            </a:r>
            <a:endParaRPr lang="ru-RU" sz="1600" b="1" i="1" dirty="0">
              <a:solidFill>
                <a:srgbClr val="FF0000"/>
              </a:solidFill>
            </a:endParaRPr>
          </a:p>
        </p:txBody>
      </p:sp>
      <p:sp>
        <p:nvSpPr>
          <p:cNvPr id="10" name="TextBox 9"/>
          <p:cNvSpPr txBox="1"/>
          <p:nvPr/>
        </p:nvSpPr>
        <p:spPr>
          <a:xfrm>
            <a:off x="0" y="476672"/>
            <a:ext cx="9144000" cy="3139321"/>
          </a:xfrm>
          <a:prstGeom prst="rect">
            <a:avLst/>
          </a:prstGeom>
          <a:noFill/>
        </p:spPr>
        <p:txBody>
          <a:bodyPr wrap="square" rtlCol="0">
            <a:spAutoFit/>
          </a:bodyPr>
          <a:lstStyle/>
          <a:p>
            <a:r>
              <a:rPr lang="ru-RU" dirty="0" smtClean="0">
                <a:latin typeface="Times New Roman" pitchFamily="18" charset="0"/>
                <a:cs typeface="Times New Roman" pitchFamily="18" charset="0"/>
              </a:rPr>
              <a:t>В нашем Доме культуры работают 3 специалиста. </a:t>
            </a:r>
            <a:r>
              <a:rPr lang="ru-RU" dirty="0" err="1" smtClean="0">
                <a:latin typeface="Times New Roman" pitchFamily="18" charset="0"/>
                <a:cs typeface="Times New Roman" pitchFamily="18" charset="0"/>
              </a:rPr>
              <a:t>Культорганизатор</a:t>
            </a:r>
            <a:r>
              <a:rPr lang="ru-RU" dirty="0" smtClean="0">
                <a:latin typeface="Times New Roman" pitchFamily="18" charset="0"/>
                <a:cs typeface="Times New Roman" pitchFamily="18" charset="0"/>
              </a:rPr>
              <a:t> и хореограф занимают по 0,5 ставки, я работаю на 0,75. Конечно основная часть работы ложится на мои плечи.  Я  занимаюсь подготовкой и написанием сценариев, режиссирую все массовые мероприятия, выступаю в роли ведущей и солистки, веду работу клубных формирований, готовлю коллективы и солистов к участию в фестивалях, занимаюсь издательской деятельностью  и  это только малая часть моих забот. Как говорится, скучать не приходится! Но это совсем не главное, для меня важно то, чтобы Дом культуры всегда оставался центром культурной и общественной жизни села, объединял как можно больше людей и каждому здесь было интересно, зажигались новые звездочки и воплощались в жизнь самые яркие творческие идеи. Ведь клуб- это сердце и душа села и пока в его окнах горит свет, значит живёт село, значит есть у него будущее!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92696"/>
          </a:xfrm>
        </p:spPr>
        <p:txBody>
          <a:bodyPr>
            <a:normAutofit/>
          </a:bodyPr>
          <a:lstStyle/>
          <a:p>
            <a:r>
              <a:rPr lang="ru-RU" sz="3200" b="1" i="1" dirty="0" smtClean="0">
                <a:solidFill>
                  <a:srgbClr val="FF0000"/>
                </a:solidFill>
                <a:latin typeface="Times New Roman" pitchFamily="18" charset="0"/>
                <a:cs typeface="Times New Roman" pitchFamily="18" charset="0"/>
              </a:rPr>
              <a:t>Счастье- дарить людям праздник</a:t>
            </a:r>
            <a:endParaRPr lang="ru-RU" sz="3200" b="1" i="1" dirty="0">
              <a:solidFill>
                <a:srgbClr val="FF0000"/>
              </a:solidFill>
              <a:latin typeface="Times New Roman" pitchFamily="18" charset="0"/>
              <a:cs typeface="Times New Roman" pitchFamily="18" charset="0"/>
            </a:endParaRPr>
          </a:p>
        </p:txBody>
      </p:sp>
      <p:pic>
        <p:nvPicPr>
          <p:cNvPr id="7" name="Рисунок 6" descr="IMG_1821.jpg"/>
          <p:cNvPicPr>
            <a:picLocks noChangeAspect="1"/>
          </p:cNvPicPr>
          <p:nvPr/>
        </p:nvPicPr>
        <p:blipFill>
          <a:blip r:embed="rId2" cstate="print"/>
          <a:stretch>
            <a:fillRect/>
          </a:stretch>
        </p:blipFill>
        <p:spPr>
          <a:xfrm>
            <a:off x="5652120" y="908720"/>
            <a:ext cx="3491880" cy="2448272"/>
          </a:xfrm>
          <a:prstGeom prst="rect">
            <a:avLst/>
          </a:prstGeom>
        </p:spPr>
      </p:pic>
      <p:pic>
        <p:nvPicPr>
          <p:cNvPr id="13" name="Рисунок 12" descr="IMG_1674.JPG"/>
          <p:cNvPicPr>
            <a:picLocks noChangeAspect="1"/>
          </p:cNvPicPr>
          <p:nvPr/>
        </p:nvPicPr>
        <p:blipFill>
          <a:blip r:embed="rId3" cstate="print"/>
          <a:stretch>
            <a:fillRect/>
          </a:stretch>
        </p:blipFill>
        <p:spPr>
          <a:xfrm>
            <a:off x="0" y="908720"/>
            <a:ext cx="3635896" cy="2448272"/>
          </a:xfrm>
          <a:prstGeom prst="rect">
            <a:avLst/>
          </a:prstGeom>
        </p:spPr>
      </p:pic>
      <p:pic>
        <p:nvPicPr>
          <p:cNvPr id="6" name="Рисунок 5" descr="IMG_1818.jpg"/>
          <p:cNvPicPr>
            <a:picLocks noChangeAspect="1"/>
          </p:cNvPicPr>
          <p:nvPr/>
        </p:nvPicPr>
        <p:blipFill>
          <a:blip r:embed="rId4" cstate="print"/>
          <a:stretch>
            <a:fillRect/>
          </a:stretch>
        </p:blipFill>
        <p:spPr>
          <a:xfrm>
            <a:off x="0" y="3933056"/>
            <a:ext cx="3563888" cy="2924944"/>
          </a:xfrm>
          <a:prstGeom prst="rect">
            <a:avLst/>
          </a:prstGeom>
        </p:spPr>
      </p:pic>
      <p:pic>
        <p:nvPicPr>
          <p:cNvPr id="4" name="Содержимое 3" descr="Мужчины 8 марта.JPG"/>
          <p:cNvPicPr>
            <a:picLocks noGrp="1" noChangeAspect="1"/>
          </p:cNvPicPr>
          <p:nvPr>
            <p:ph idx="1"/>
          </p:nvPr>
        </p:nvPicPr>
        <p:blipFill>
          <a:blip r:embed="rId5" cstate="print"/>
          <a:stretch>
            <a:fillRect/>
          </a:stretch>
        </p:blipFill>
        <p:spPr>
          <a:xfrm>
            <a:off x="6012160" y="3933056"/>
            <a:ext cx="3131840" cy="2924944"/>
          </a:xfrm>
        </p:spPr>
      </p:pic>
      <p:pic>
        <p:nvPicPr>
          <p:cNvPr id="8" name="Рисунок 7" descr="IMG_1822.jpg"/>
          <p:cNvPicPr>
            <a:picLocks noChangeAspect="1"/>
          </p:cNvPicPr>
          <p:nvPr/>
        </p:nvPicPr>
        <p:blipFill>
          <a:blip r:embed="rId6" cstate="print"/>
          <a:stretch>
            <a:fillRect/>
          </a:stretch>
        </p:blipFill>
        <p:spPr>
          <a:xfrm>
            <a:off x="3563888" y="908720"/>
            <a:ext cx="2520280" cy="3096344"/>
          </a:xfrm>
          <a:prstGeom prst="rect">
            <a:avLst/>
          </a:prstGeom>
        </p:spPr>
      </p:pic>
      <p:pic>
        <p:nvPicPr>
          <p:cNvPr id="16" name="Рисунок 15" descr="IMG_1873.jpg"/>
          <p:cNvPicPr>
            <a:picLocks noChangeAspect="1"/>
          </p:cNvPicPr>
          <p:nvPr/>
        </p:nvPicPr>
        <p:blipFill>
          <a:blip r:embed="rId7" cstate="print"/>
          <a:stretch>
            <a:fillRect/>
          </a:stretch>
        </p:blipFill>
        <p:spPr>
          <a:xfrm>
            <a:off x="3563888" y="3933056"/>
            <a:ext cx="2520280" cy="29249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a:bodyPr>
          <a:lstStyle/>
          <a:p>
            <a:r>
              <a:rPr lang="ru-RU" sz="3200" b="1" i="1" dirty="0" smtClean="0">
                <a:solidFill>
                  <a:srgbClr val="FF0000"/>
                </a:solidFill>
                <a:latin typeface="Times New Roman" pitchFamily="18" charset="0"/>
                <a:cs typeface="Times New Roman" pitchFamily="18" charset="0"/>
              </a:rPr>
              <a:t>Чтим русские традиции</a:t>
            </a:r>
          </a:p>
        </p:txBody>
      </p:sp>
      <p:sp>
        <p:nvSpPr>
          <p:cNvPr id="3" name="Содержимое 2"/>
          <p:cNvSpPr>
            <a:spLocks noGrp="1"/>
          </p:cNvSpPr>
          <p:nvPr>
            <p:ph idx="1"/>
          </p:nvPr>
        </p:nvSpPr>
        <p:spPr>
          <a:xfrm>
            <a:off x="457200" y="764705"/>
            <a:ext cx="8229600" cy="576064"/>
          </a:xfrm>
        </p:spPr>
        <p:txBody>
          <a:bodyPr>
            <a:normAutofit/>
          </a:bodyPr>
          <a:lstStyle/>
          <a:p>
            <a:pPr algn="ctr">
              <a:buNone/>
            </a:pPr>
            <a:r>
              <a:rPr lang="ru-RU" sz="2800" b="1" i="1" dirty="0" smtClean="0">
                <a:solidFill>
                  <a:srgbClr val="FF0000"/>
                </a:solidFill>
                <a:latin typeface="Times New Roman" pitchFamily="18" charset="0"/>
                <a:cs typeface="Times New Roman" pitchFamily="18" charset="0"/>
              </a:rPr>
              <a:t>Любимая жителями Масленица</a:t>
            </a:r>
            <a:endParaRPr lang="ru-RU" sz="2800" b="1" i="1" dirty="0">
              <a:solidFill>
                <a:srgbClr val="FF0000"/>
              </a:solidFill>
              <a:latin typeface="Times New Roman" pitchFamily="18" charset="0"/>
              <a:cs typeface="Times New Roman" pitchFamily="18" charset="0"/>
            </a:endParaRPr>
          </a:p>
        </p:txBody>
      </p:sp>
      <p:pic>
        <p:nvPicPr>
          <p:cNvPr id="4" name="Рисунок 3" descr="IMG_1802.JPG"/>
          <p:cNvPicPr>
            <a:picLocks noChangeAspect="1"/>
          </p:cNvPicPr>
          <p:nvPr/>
        </p:nvPicPr>
        <p:blipFill>
          <a:blip r:embed="rId2" cstate="print"/>
          <a:stretch>
            <a:fillRect/>
          </a:stretch>
        </p:blipFill>
        <p:spPr>
          <a:xfrm>
            <a:off x="6444208" y="4077072"/>
            <a:ext cx="2699792" cy="2780928"/>
          </a:xfrm>
          <a:prstGeom prst="rect">
            <a:avLst/>
          </a:prstGeom>
        </p:spPr>
      </p:pic>
      <p:pic>
        <p:nvPicPr>
          <p:cNvPr id="6" name="Рисунок 5" descr="IMG_1799.jpg"/>
          <p:cNvPicPr>
            <a:picLocks noChangeAspect="1"/>
          </p:cNvPicPr>
          <p:nvPr/>
        </p:nvPicPr>
        <p:blipFill>
          <a:blip r:embed="rId3" cstate="print"/>
          <a:stretch>
            <a:fillRect/>
          </a:stretch>
        </p:blipFill>
        <p:spPr>
          <a:xfrm>
            <a:off x="2483768" y="1412776"/>
            <a:ext cx="2520280" cy="2880320"/>
          </a:xfrm>
          <a:prstGeom prst="rect">
            <a:avLst/>
          </a:prstGeom>
        </p:spPr>
      </p:pic>
      <p:pic>
        <p:nvPicPr>
          <p:cNvPr id="7" name="Рисунок 6" descr="IMG_1801.jpg"/>
          <p:cNvPicPr>
            <a:picLocks noChangeAspect="1"/>
          </p:cNvPicPr>
          <p:nvPr/>
        </p:nvPicPr>
        <p:blipFill>
          <a:blip r:embed="rId4" cstate="print"/>
          <a:stretch>
            <a:fillRect/>
          </a:stretch>
        </p:blipFill>
        <p:spPr>
          <a:xfrm>
            <a:off x="0" y="1412776"/>
            <a:ext cx="2483768" cy="2924944"/>
          </a:xfrm>
          <a:prstGeom prst="rect">
            <a:avLst/>
          </a:prstGeom>
        </p:spPr>
      </p:pic>
      <p:pic>
        <p:nvPicPr>
          <p:cNvPr id="8" name="Рисунок 7" descr="IMG_1800.jpg"/>
          <p:cNvPicPr>
            <a:picLocks noChangeAspect="1"/>
          </p:cNvPicPr>
          <p:nvPr/>
        </p:nvPicPr>
        <p:blipFill>
          <a:blip r:embed="rId5" cstate="print"/>
          <a:stretch>
            <a:fillRect/>
          </a:stretch>
        </p:blipFill>
        <p:spPr>
          <a:xfrm>
            <a:off x="2267744" y="4221088"/>
            <a:ext cx="2664296" cy="2636912"/>
          </a:xfrm>
          <a:prstGeom prst="rect">
            <a:avLst/>
          </a:prstGeom>
        </p:spPr>
      </p:pic>
      <p:pic>
        <p:nvPicPr>
          <p:cNvPr id="9" name="Рисунок 8" descr="IMG_1816.JPG"/>
          <p:cNvPicPr>
            <a:picLocks noChangeAspect="1"/>
          </p:cNvPicPr>
          <p:nvPr/>
        </p:nvPicPr>
        <p:blipFill>
          <a:blip r:embed="rId6" cstate="print"/>
          <a:stretch>
            <a:fillRect/>
          </a:stretch>
        </p:blipFill>
        <p:spPr>
          <a:xfrm>
            <a:off x="4932040" y="4221088"/>
            <a:ext cx="2304256" cy="2636912"/>
          </a:xfrm>
          <a:prstGeom prst="rect">
            <a:avLst/>
          </a:prstGeom>
        </p:spPr>
      </p:pic>
      <p:pic>
        <p:nvPicPr>
          <p:cNvPr id="11" name="Рисунок 10" descr="IMG_1803.jpg"/>
          <p:cNvPicPr>
            <a:picLocks noChangeAspect="1"/>
          </p:cNvPicPr>
          <p:nvPr/>
        </p:nvPicPr>
        <p:blipFill>
          <a:blip r:embed="rId7" cstate="print"/>
          <a:stretch>
            <a:fillRect/>
          </a:stretch>
        </p:blipFill>
        <p:spPr>
          <a:xfrm>
            <a:off x="0" y="4221088"/>
            <a:ext cx="2483768" cy="2636912"/>
          </a:xfrm>
          <a:prstGeom prst="rect">
            <a:avLst/>
          </a:prstGeom>
        </p:spPr>
      </p:pic>
      <p:pic>
        <p:nvPicPr>
          <p:cNvPr id="12" name="Рисунок 11" descr="IMG_1874.jpg"/>
          <p:cNvPicPr>
            <a:picLocks noChangeAspect="1"/>
          </p:cNvPicPr>
          <p:nvPr/>
        </p:nvPicPr>
        <p:blipFill>
          <a:blip r:embed="rId8" cstate="print"/>
          <a:stretch>
            <a:fillRect/>
          </a:stretch>
        </p:blipFill>
        <p:spPr>
          <a:xfrm>
            <a:off x="7236296" y="1412776"/>
            <a:ext cx="1907704" cy="2808312"/>
          </a:xfrm>
          <a:prstGeom prst="rect">
            <a:avLst/>
          </a:prstGeom>
        </p:spPr>
      </p:pic>
      <p:pic>
        <p:nvPicPr>
          <p:cNvPr id="5" name="Рисунок 4" descr="IMG_1798.jpg"/>
          <p:cNvPicPr>
            <a:picLocks noChangeAspect="1"/>
          </p:cNvPicPr>
          <p:nvPr/>
        </p:nvPicPr>
        <p:blipFill>
          <a:blip r:embed="rId9" cstate="print"/>
          <a:stretch>
            <a:fillRect/>
          </a:stretch>
        </p:blipFill>
        <p:spPr>
          <a:xfrm>
            <a:off x="4932040" y="1412776"/>
            <a:ext cx="2304256" cy="28083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rmAutofit fontScale="90000"/>
          </a:bodyPr>
          <a:lstStyle/>
          <a:p>
            <a:r>
              <a:rPr lang="ru-RU" sz="3200" b="1" i="1" dirty="0" smtClean="0">
                <a:solidFill>
                  <a:srgbClr val="FF0000"/>
                </a:solidFill>
                <a:latin typeface="Times New Roman" pitchFamily="18" charset="0"/>
                <a:cs typeface="Times New Roman" pitchFamily="18" charset="0"/>
              </a:rPr>
              <a:t>В центре внимания- клубные формирования</a:t>
            </a:r>
          </a:p>
        </p:txBody>
      </p:sp>
      <p:sp>
        <p:nvSpPr>
          <p:cNvPr id="3" name="Содержимое 2"/>
          <p:cNvSpPr>
            <a:spLocks noGrp="1"/>
          </p:cNvSpPr>
          <p:nvPr>
            <p:ph idx="1"/>
          </p:nvPr>
        </p:nvSpPr>
        <p:spPr>
          <a:xfrm>
            <a:off x="323528" y="548680"/>
            <a:ext cx="8640960" cy="432048"/>
          </a:xfrm>
        </p:spPr>
        <p:txBody>
          <a:bodyPr>
            <a:noAutofit/>
          </a:bodyPr>
          <a:lstStyle/>
          <a:p>
            <a:pPr algn="ctr">
              <a:buNone/>
            </a:pPr>
            <a:r>
              <a:rPr lang="ru-RU" sz="1900" dirty="0" smtClean="0">
                <a:latin typeface="Times New Roman" pitchFamily="18" charset="0"/>
                <a:cs typeface="Times New Roman" pitchFamily="18" charset="0"/>
              </a:rPr>
              <a:t>При нашем СДК работает 7 клубных формирований , которые посещают- 129ч. </a:t>
            </a:r>
          </a:p>
        </p:txBody>
      </p:sp>
      <p:pic>
        <p:nvPicPr>
          <p:cNvPr id="5" name="Рисунок 4" descr="мельпомена.jpg"/>
          <p:cNvPicPr>
            <a:picLocks noChangeAspect="1"/>
          </p:cNvPicPr>
          <p:nvPr/>
        </p:nvPicPr>
        <p:blipFill>
          <a:blip r:embed="rId2" cstate="print"/>
          <a:stretch>
            <a:fillRect/>
          </a:stretch>
        </p:blipFill>
        <p:spPr>
          <a:xfrm>
            <a:off x="6516216" y="908720"/>
            <a:ext cx="2627784" cy="1872208"/>
          </a:xfrm>
          <a:prstGeom prst="rect">
            <a:avLst/>
          </a:prstGeom>
        </p:spPr>
      </p:pic>
      <p:sp>
        <p:nvSpPr>
          <p:cNvPr id="6" name="TextBox 5"/>
          <p:cNvSpPr txBox="1"/>
          <p:nvPr/>
        </p:nvSpPr>
        <p:spPr>
          <a:xfrm>
            <a:off x="6516216" y="2348880"/>
            <a:ext cx="2627784" cy="584775"/>
          </a:xfrm>
          <a:prstGeom prst="rect">
            <a:avLst/>
          </a:prstGeom>
          <a:solidFill>
            <a:schemeClr val="bg1"/>
          </a:solidFill>
          <a:ln>
            <a:solidFill>
              <a:schemeClr val="accent3"/>
            </a:solidFill>
          </a:ln>
        </p:spPr>
        <p:txBody>
          <a:bodyPr wrap="square" rtlCol="0">
            <a:spAutoFit/>
          </a:bodyPr>
          <a:lstStyle/>
          <a:p>
            <a:pPr algn="ctr"/>
            <a:r>
              <a:rPr lang="ru-RU" sz="1600" b="1" i="1" dirty="0" smtClean="0">
                <a:solidFill>
                  <a:srgbClr val="FF0000"/>
                </a:solidFill>
                <a:latin typeface="Times New Roman" pitchFamily="18" charset="0"/>
                <a:cs typeface="Times New Roman" pitchFamily="18" charset="0"/>
              </a:rPr>
              <a:t>Театральный кружок «Мельпомена»</a:t>
            </a:r>
            <a:endParaRPr lang="ru-RU" sz="1600" b="1" i="1" dirty="0">
              <a:solidFill>
                <a:srgbClr val="FF0000"/>
              </a:solidFill>
              <a:latin typeface="Times New Roman" pitchFamily="18" charset="0"/>
              <a:cs typeface="Times New Roman" pitchFamily="18" charset="0"/>
            </a:endParaRPr>
          </a:p>
        </p:txBody>
      </p:sp>
      <p:pic>
        <p:nvPicPr>
          <p:cNvPr id="9" name="Рисунок 8" descr="ленок1.JPG"/>
          <p:cNvPicPr>
            <a:picLocks noChangeAspect="1"/>
          </p:cNvPicPr>
          <p:nvPr/>
        </p:nvPicPr>
        <p:blipFill>
          <a:blip r:embed="rId3" cstate="print"/>
          <a:stretch>
            <a:fillRect/>
          </a:stretch>
        </p:blipFill>
        <p:spPr>
          <a:xfrm>
            <a:off x="2915816" y="4365104"/>
            <a:ext cx="3528392" cy="2160240"/>
          </a:xfrm>
          <a:prstGeom prst="rect">
            <a:avLst/>
          </a:prstGeom>
        </p:spPr>
      </p:pic>
      <p:sp>
        <p:nvSpPr>
          <p:cNvPr id="12" name="TextBox 11"/>
          <p:cNvSpPr txBox="1"/>
          <p:nvPr/>
        </p:nvSpPr>
        <p:spPr>
          <a:xfrm>
            <a:off x="2915816" y="6525344"/>
            <a:ext cx="3528392" cy="338554"/>
          </a:xfrm>
          <a:prstGeom prst="rect">
            <a:avLst/>
          </a:prstGeom>
          <a:solidFill>
            <a:schemeClr val="bg1"/>
          </a:solidFill>
          <a:ln>
            <a:solidFill>
              <a:schemeClr val="accent3"/>
            </a:solidFill>
          </a:ln>
        </p:spPr>
        <p:txBody>
          <a:bodyPr wrap="square" rtlCol="0">
            <a:spAutoFit/>
          </a:bodyPr>
          <a:lstStyle/>
          <a:p>
            <a:pPr algn="ctr"/>
            <a:r>
              <a:rPr lang="ru-RU" sz="1600" b="1" i="1" dirty="0" smtClean="0">
                <a:solidFill>
                  <a:srgbClr val="FF0000"/>
                </a:solidFill>
                <a:latin typeface="Times New Roman" pitchFamily="18" charset="0"/>
                <a:cs typeface="Times New Roman" pitchFamily="18" charset="0"/>
              </a:rPr>
              <a:t>Вокальная группа «Ленок»</a:t>
            </a:r>
          </a:p>
        </p:txBody>
      </p:sp>
      <p:pic>
        <p:nvPicPr>
          <p:cNvPr id="13" name="Рисунок 12" descr="IMG_1884.jpg"/>
          <p:cNvPicPr>
            <a:picLocks noChangeAspect="1"/>
          </p:cNvPicPr>
          <p:nvPr/>
        </p:nvPicPr>
        <p:blipFill>
          <a:blip r:embed="rId4" cstate="print"/>
          <a:stretch>
            <a:fillRect/>
          </a:stretch>
        </p:blipFill>
        <p:spPr>
          <a:xfrm>
            <a:off x="0" y="980728"/>
            <a:ext cx="2771800" cy="1728192"/>
          </a:xfrm>
          <a:prstGeom prst="rect">
            <a:avLst/>
          </a:prstGeom>
        </p:spPr>
      </p:pic>
      <p:pic>
        <p:nvPicPr>
          <p:cNvPr id="15" name="Рисунок 14" descr="IMG_1879.jpg"/>
          <p:cNvPicPr>
            <a:picLocks noChangeAspect="1"/>
          </p:cNvPicPr>
          <p:nvPr/>
        </p:nvPicPr>
        <p:blipFill>
          <a:blip r:embed="rId5" cstate="print"/>
          <a:stretch>
            <a:fillRect/>
          </a:stretch>
        </p:blipFill>
        <p:spPr>
          <a:xfrm>
            <a:off x="0" y="2852936"/>
            <a:ext cx="1368152" cy="1800200"/>
          </a:xfrm>
          <a:prstGeom prst="rect">
            <a:avLst/>
          </a:prstGeom>
        </p:spPr>
      </p:pic>
      <p:pic>
        <p:nvPicPr>
          <p:cNvPr id="16" name="Рисунок 15" descr="IMG_1768.jpg"/>
          <p:cNvPicPr>
            <a:picLocks noChangeAspect="1"/>
          </p:cNvPicPr>
          <p:nvPr/>
        </p:nvPicPr>
        <p:blipFill>
          <a:blip r:embed="rId6" cstate="print"/>
          <a:stretch>
            <a:fillRect/>
          </a:stretch>
        </p:blipFill>
        <p:spPr>
          <a:xfrm>
            <a:off x="1331640" y="2852936"/>
            <a:ext cx="1512168" cy="1656184"/>
          </a:xfrm>
          <a:prstGeom prst="rect">
            <a:avLst/>
          </a:prstGeom>
        </p:spPr>
      </p:pic>
      <p:sp>
        <p:nvSpPr>
          <p:cNvPr id="18" name="TextBox 17"/>
          <p:cNvSpPr txBox="1"/>
          <p:nvPr/>
        </p:nvSpPr>
        <p:spPr>
          <a:xfrm>
            <a:off x="0" y="2204864"/>
            <a:ext cx="2771800" cy="584775"/>
          </a:xfrm>
          <a:prstGeom prst="rect">
            <a:avLst/>
          </a:prstGeom>
          <a:solidFill>
            <a:schemeClr val="bg1"/>
          </a:solidFill>
          <a:ln>
            <a:solidFill>
              <a:schemeClr val="accent3"/>
            </a:solidFill>
          </a:ln>
        </p:spPr>
        <p:txBody>
          <a:bodyPr wrap="square" rtlCol="0">
            <a:spAutoFit/>
          </a:bodyPr>
          <a:lstStyle/>
          <a:p>
            <a:r>
              <a:rPr lang="ru-RU" sz="1600" b="1" i="1" dirty="0" smtClean="0">
                <a:solidFill>
                  <a:srgbClr val="FF0000"/>
                </a:solidFill>
                <a:latin typeface="Times New Roman" pitchFamily="18" charset="0"/>
                <a:cs typeface="Times New Roman" pitchFamily="18" charset="0"/>
              </a:rPr>
              <a:t>Ансамбль эстрадного танца </a:t>
            </a:r>
          </a:p>
          <a:p>
            <a:r>
              <a:rPr lang="ru-RU" sz="1600" b="1" i="1" dirty="0" smtClean="0">
                <a:solidFill>
                  <a:srgbClr val="FF0000"/>
                </a:solidFill>
                <a:latin typeface="Times New Roman" pitchFamily="18" charset="0"/>
                <a:cs typeface="Times New Roman" pitchFamily="18" charset="0"/>
              </a:rPr>
              <a:t>                  «Каприз»</a:t>
            </a:r>
          </a:p>
        </p:txBody>
      </p:sp>
      <p:sp>
        <p:nvSpPr>
          <p:cNvPr id="19" name="TextBox 18"/>
          <p:cNvSpPr txBox="1"/>
          <p:nvPr/>
        </p:nvSpPr>
        <p:spPr>
          <a:xfrm>
            <a:off x="0" y="4221089"/>
            <a:ext cx="2843808" cy="584775"/>
          </a:xfrm>
          <a:prstGeom prst="rect">
            <a:avLst/>
          </a:prstGeom>
          <a:solidFill>
            <a:schemeClr val="bg1"/>
          </a:solidFill>
          <a:ln>
            <a:solidFill>
              <a:schemeClr val="accent3"/>
            </a:solidFill>
          </a:ln>
        </p:spPr>
        <p:txBody>
          <a:bodyPr wrap="square" rtlCol="0">
            <a:spAutoFit/>
          </a:bodyPr>
          <a:lstStyle/>
          <a:p>
            <a:pPr algn="ctr"/>
            <a:r>
              <a:rPr lang="ru-RU" sz="1600" b="1" i="1" dirty="0" smtClean="0">
                <a:solidFill>
                  <a:srgbClr val="FF0000"/>
                </a:solidFill>
                <a:latin typeface="Times New Roman" pitchFamily="18" charset="0"/>
                <a:cs typeface="Times New Roman" pitchFamily="18" charset="0"/>
              </a:rPr>
              <a:t> Детский вокальный      кружок «Свирель»    </a:t>
            </a:r>
            <a:endParaRPr lang="ru-RU" sz="1600" b="1" i="1" dirty="0">
              <a:solidFill>
                <a:srgbClr val="FF0000"/>
              </a:solidFill>
              <a:latin typeface="Times New Roman" pitchFamily="18" charset="0"/>
              <a:cs typeface="Times New Roman" pitchFamily="18" charset="0"/>
            </a:endParaRPr>
          </a:p>
        </p:txBody>
      </p:sp>
      <p:pic>
        <p:nvPicPr>
          <p:cNvPr id="26" name="Рисунок 25" descr="долгова.jpg"/>
          <p:cNvPicPr>
            <a:picLocks noChangeAspect="1"/>
          </p:cNvPicPr>
          <p:nvPr/>
        </p:nvPicPr>
        <p:blipFill>
          <a:blip r:embed="rId7" cstate="print"/>
          <a:stretch>
            <a:fillRect/>
          </a:stretch>
        </p:blipFill>
        <p:spPr>
          <a:xfrm>
            <a:off x="7668344" y="2996952"/>
            <a:ext cx="1475656" cy="1944216"/>
          </a:xfrm>
          <a:prstGeom prst="rect">
            <a:avLst/>
          </a:prstGeom>
        </p:spPr>
      </p:pic>
      <p:pic>
        <p:nvPicPr>
          <p:cNvPr id="29" name="Рисунок 28" descr="IMG_1759 (1).jpg"/>
          <p:cNvPicPr>
            <a:picLocks noChangeAspect="1"/>
          </p:cNvPicPr>
          <p:nvPr/>
        </p:nvPicPr>
        <p:blipFill>
          <a:blip r:embed="rId8" cstate="print"/>
          <a:stretch>
            <a:fillRect/>
          </a:stretch>
        </p:blipFill>
        <p:spPr>
          <a:xfrm>
            <a:off x="6516216" y="2996952"/>
            <a:ext cx="1224136" cy="1944216"/>
          </a:xfrm>
          <a:prstGeom prst="rect">
            <a:avLst/>
          </a:prstGeom>
        </p:spPr>
      </p:pic>
      <p:sp>
        <p:nvSpPr>
          <p:cNvPr id="30" name="TextBox 29"/>
          <p:cNvSpPr txBox="1"/>
          <p:nvPr/>
        </p:nvSpPr>
        <p:spPr>
          <a:xfrm>
            <a:off x="6516216" y="4365104"/>
            <a:ext cx="2627784" cy="584775"/>
          </a:xfrm>
          <a:prstGeom prst="rect">
            <a:avLst/>
          </a:prstGeom>
          <a:solidFill>
            <a:schemeClr val="bg1"/>
          </a:solidFill>
          <a:ln>
            <a:solidFill>
              <a:schemeClr val="accent3"/>
            </a:solidFill>
          </a:ln>
        </p:spPr>
        <p:txBody>
          <a:bodyPr wrap="square" rtlCol="0">
            <a:spAutoFit/>
          </a:bodyPr>
          <a:lstStyle/>
          <a:p>
            <a:r>
              <a:rPr lang="ru-RU" sz="1600" i="1" dirty="0" smtClean="0">
                <a:solidFill>
                  <a:srgbClr val="FF0000"/>
                </a:solidFill>
                <a:latin typeface="Times New Roman" pitchFamily="18" charset="0"/>
                <a:cs typeface="Times New Roman" pitchFamily="18" charset="0"/>
              </a:rPr>
              <a:t>   </a:t>
            </a:r>
            <a:r>
              <a:rPr lang="ru-RU" sz="1600" b="1" i="1" dirty="0" smtClean="0">
                <a:solidFill>
                  <a:srgbClr val="FF0000"/>
                </a:solidFill>
                <a:latin typeface="Times New Roman" pitchFamily="18" charset="0"/>
                <a:cs typeface="Times New Roman" pitchFamily="18" charset="0"/>
              </a:rPr>
              <a:t>Кружок сольного вокала</a:t>
            </a:r>
          </a:p>
          <a:p>
            <a:pPr algn="ctr"/>
            <a:r>
              <a:rPr lang="ru-RU" sz="1600" b="1" i="1" dirty="0" smtClean="0">
                <a:solidFill>
                  <a:srgbClr val="FF0000"/>
                </a:solidFill>
                <a:latin typeface="Times New Roman" pitchFamily="18" charset="0"/>
                <a:cs typeface="Times New Roman" pitchFamily="18" charset="0"/>
              </a:rPr>
              <a:t>«Лунная мелодия»</a:t>
            </a:r>
            <a:endParaRPr lang="ru-RU" sz="1600" b="1" i="1" dirty="0">
              <a:solidFill>
                <a:srgbClr val="FF0000"/>
              </a:solidFill>
              <a:latin typeface="Times New Roman" pitchFamily="18" charset="0"/>
              <a:cs typeface="Times New Roman" pitchFamily="18" charset="0"/>
            </a:endParaRPr>
          </a:p>
        </p:txBody>
      </p:sp>
      <p:sp>
        <p:nvSpPr>
          <p:cNvPr id="32" name="TextBox 31"/>
          <p:cNvSpPr txBox="1"/>
          <p:nvPr/>
        </p:nvSpPr>
        <p:spPr>
          <a:xfrm>
            <a:off x="3275856" y="980728"/>
            <a:ext cx="237566" cy="923330"/>
          </a:xfrm>
          <a:prstGeom prst="rect">
            <a:avLst/>
          </a:prstGeom>
          <a:noFill/>
        </p:spPr>
        <p:txBody>
          <a:bodyPr wrap="none" rtlCol="0">
            <a:spAutoFit/>
          </a:bodyPr>
          <a:lstStyle/>
          <a:p>
            <a:endParaRPr lang="ru-RU" dirty="0" smtClean="0"/>
          </a:p>
          <a:p>
            <a:r>
              <a:rPr lang="ru-RU" dirty="0" smtClean="0"/>
              <a:t> </a:t>
            </a:r>
          </a:p>
          <a:p>
            <a:endParaRPr lang="ru-RU" dirty="0"/>
          </a:p>
        </p:txBody>
      </p:sp>
      <p:sp>
        <p:nvSpPr>
          <p:cNvPr id="33" name="TextBox 32"/>
          <p:cNvSpPr txBox="1"/>
          <p:nvPr/>
        </p:nvSpPr>
        <p:spPr>
          <a:xfrm>
            <a:off x="2843808" y="836712"/>
            <a:ext cx="3600400" cy="3016210"/>
          </a:xfrm>
          <a:prstGeom prst="rect">
            <a:avLst/>
          </a:prstGeom>
          <a:noFill/>
        </p:spPr>
        <p:txBody>
          <a:bodyPr wrap="square" rtlCol="0">
            <a:spAutoFit/>
          </a:bodyPr>
          <a:lstStyle/>
          <a:p>
            <a:pPr algn="ctr"/>
            <a:r>
              <a:rPr lang="ru-RU" sz="1900" dirty="0" smtClean="0">
                <a:latin typeface="Times New Roman" pitchFamily="18" charset="0"/>
                <a:cs typeface="Times New Roman" pitchFamily="18" charset="0"/>
              </a:rPr>
              <a:t>5-ю из творческих объединений</a:t>
            </a:r>
          </a:p>
          <a:p>
            <a:pPr algn="ctr"/>
            <a:r>
              <a:rPr lang="ru-RU" sz="1900" dirty="0" smtClean="0">
                <a:latin typeface="Times New Roman" pitchFamily="18" charset="0"/>
                <a:cs typeface="Times New Roman" pitchFamily="18" charset="0"/>
              </a:rPr>
              <a:t> руковожу я сама. </a:t>
            </a:r>
          </a:p>
          <a:p>
            <a:pPr algn="ctr"/>
            <a:r>
              <a:rPr lang="ru-RU" sz="1900" dirty="0" smtClean="0">
                <a:latin typeface="Times New Roman" pitchFamily="18" charset="0"/>
                <a:cs typeface="Times New Roman" pitchFamily="18" charset="0"/>
              </a:rPr>
              <a:t>Вокальная группа «Ленок» не раз становилась лауреатом  краевых и районных творческих  фестивалей. Солисты детского и взрослого вокальных кружков являются многократными лауреатами районных фестивалей и конкурсов. </a:t>
            </a:r>
            <a:endParaRPr lang="ru-RU" sz="1900" dirty="0">
              <a:latin typeface="Times New Roman" pitchFamily="18" charset="0"/>
              <a:cs typeface="Times New Roman" pitchFamily="18" charset="0"/>
            </a:endParaRPr>
          </a:p>
        </p:txBody>
      </p:sp>
      <p:pic>
        <p:nvPicPr>
          <p:cNvPr id="24" name="Рисунок 23" descr="матросы.jpg"/>
          <p:cNvPicPr>
            <a:picLocks noChangeAspect="1"/>
          </p:cNvPicPr>
          <p:nvPr/>
        </p:nvPicPr>
        <p:blipFill>
          <a:blip r:embed="rId9" cstate="print"/>
          <a:stretch>
            <a:fillRect/>
          </a:stretch>
        </p:blipFill>
        <p:spPr>
          <a:xfrm>
            <a:off x="0" y="4869160"/>
            <a:ext cx="2843808" cy="1988840"/>
          </a:xfrm>
          <a:prstGeom prst="rect">
            <a:avLst/>
          </a:prstGeom>
        </p:spPr>
      </p:pic>
      <p:sp>
        <p:nvSpPr>
          <p:cNvPr id="25" name="TextBox 24"/>
          <p:cNvSpPr txBox="1"/>
          <p:nvPr/>
        </p:nvSpPr>
        <p:spPr>
          <a:xfrm>
            <a:off x="0" y="6519446"/>
            <a:ext cx="2843808" cy="338554"/>
          </a:xfrm>
          <a:prstGeom prst="rect">
            <a:avLst/>
          </a:prstGeom>
          <a:solidFill>
            <a:schemeClr val="bg1"/>
          </a:solidFill>
          <a:ln>
            <a:solidFill>
              <a:schemeClr val="accent3"/>
            </a:solidFill>
          </a:ln>
        </p:spPr>
        <p:txBody>
          <a:bodyPr wrap="square" rtlCol="0">
            <a:spAutoFit/>
          </a:bodyPr>
          <a:lstStyle/>
          <a:p>
            <a:pPr algn="ctr"/>
            <a:r>
              <a:rPr lang="ru-RU" sz="1600" b="1" i="1" dirty="0" smtClean="0">
                <a:solidFill>
                  <a:srgbClr val="FF0000"/>
                </a:solidFill>
                <a:latin typeface="Times New Roman" pitchFamily="18" charset="0"/>
                <a:cs typeface="Times New Roman" pitchFamily="18" charset="0"/>
              </a:rPr>
              <a:t>л/о «Островок радости»</a:t>
            </a:r>
          </a:p>
        </p:txBody>
      </p:sp>
      <p:pic>
        <p:nvPicPr>
          <p:cNvPr id="27" name="Рисунок 26" descr="IMG_1700.jpg"/>
          <p:cNvPicPr>
            <a:picLocks noChangeAspect="1"/>
          </p:cNvPicPr>
          <p:nvPr/>
        </p:nvPicPr>
        <p:blipFill>
          <a:blip r:embed="rId10" cstate="print"/>
          <a:stretch>
            <a:fillRect/>
          </a:stretch>
        </p:blipFill>
        <p:spPr>
          <a:xfrm>
            <a:off x="6516216" y="5013176"/>
            <a:ext cx="2627784" cy="1639905"/>
          </a:xfrm>
          <a:prstGeom prst="rect">
            <a:avLst/>
          </a:prstGeom>
        </p:spPr>
      </p:pic>
      <p:sp>
        <p:nvSpPr>
          <p:cNvPr id="21" name="TextBox 20"/>
          <p:cNvSpPr txBox="1"/>
          <p:nvPr/>
        </p:nvSpPr>
        <p:spPr>
          <a:xfrm>
            <a:off x="6516216" y="6519446"/>
            <a:ext cx="2627784" cy="338554"/>
          </a:xfrm>
          <a:prstGeom prst="rect">
            <a:avLst/>
          </a:prstGeom>
          <a:solidFill>
            <a:schemeClr val="bg1"/>
          </a:solidFill>
          <a:ln>
            <a:solidFill>
              <a:schemeClr val="accent3"/>
            </a:solidFill>
          </a:ln>
        </p:spPr>
        <p:txBody>
          <a:bodyPr wrap="square" rtlCol="0">
            <a:spAutoFit/>
          </a:bodyPr>
          <a:lstStyle/>
          <a:p>
            <a:pPr algn="ctr"/>
            <a:r>
              <a:rPr lang="ru-RU" sz="1600" b="1" i="1" dirty="0" smtClean="0">
                <a:solidFill>
                  <a:srgbClr val="FF0000"/>
                </a:solidFill>
                <a:latin typeface="Times New Roman" pitchFamily="18" charset="0"/>
                <a:cs typeface="Times New Roman" pitchFamily="18" charset="0"/>
              </a:rPr>
              <a:t>Клуб «В кругу друзей»</a:t>
            </a:r>
            <a:endParaRPr lang="ru-RU" sz="16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20688"/>
          </a:xfrm>
        </p:spPr>
        <p:txBody>
          <a:bodyPr>
            <a:normAutofit/>
          </a:bodyPr>
          <a:lstStyle/>
          <a:p>
            <a:r>
              <a:rPr lang="ru-RU" sz="2900" b="1" i="1" dirty="0" smtClean="0">
                <a:solidFill>
                  <a:srgbClr val="FF0000"/>
                </a:solidFill>
                <a:latin typeface="Times New Roman" pitchFamily="18" charset="0"/>
                <a:cs typeface="Times New Roman" pitchFamily="18" charset="0"/>
              </a:rPr>
              <a:t>Творческий поиск</a:t>
            </a:r>
            <a:endParaRPr lang="ru-RU" sz="2900" b="1" i="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80528" y="476672"/>
            <a:ext cx="9144000" cy="5760640"/>
          </a:xfrm>
        </p:spPr>
        <p:txBody>
          <a:bodyPr>
            <a:normAutofit fontScale="40000" lnSpcReduction="20000"/>
          </a:bodyPr>
          <a:lstStyle/>
          <a:p>
            <a:pPr>
              <a:lnSpc>
                <a:spcPct val="120000"/>
              </a:lnSpc>
              <a:buNone/>
            </a:pPr>
            <a:r>
              <a:rPr lang="ru-RU" sz="2900"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Одной из наиболее интересных творческих находок 2021 года стала акция «Фронтовая бригада» Это было необычное, зрелищное, по настоящему трогающее сердца людей действие. Специально для акции сшили костюмы, разработали репертуарный план, нашли подходящую машину с водителем, взяли гармониста и накануне Дня Победы поехали по селу с фронтовыми песнями. Люди на улицах уже ждали, махали нам руками, вытирая слёзы. Но самое главное выступление фронтовой бригады состоялось на вокзале. Время выбрали подходящее, когда одна электричка прибывает с города, а другая напротив в город уходит. В это время на вокзальной площади много народа. А тут мы в военной форме со «Смуглянкой» и «Катюшей». Пела с нами и танцевала вся площадь, как говорится и стар и мал. Даже молодежь, поначалу стоявшая хихикающая в сторонке, уже к третьей песне пела знакомые всем строчки «Мне в холодной землянке тепло, от твоей негасимой любви…» </a:t>
            </a:r>
          </a:p>
          <a:p>
            <a:pPr>
              <a:lnSpc>
                <a:spcPct val="120000"/>
              </a:lnSpc>
              <a:buNone/>
            </a:pPr>
            <a:r>
              <a:rPr lang="ru-RU" sz="4000" dirty="0" smtClean="0">
                <a:latin typeface="Times New Roman" pitchFamily="18" charset="0"/>
                <a:cs typeface="Times New Roman" pitchFamily="18" charset="0"/>
              </a:rPr>
              <a:t>       Вот в такие моменты, когда ты видишь как на твоих глазах воплощается задуманное, испытываешь ощущение полного счастья. Когда люди до последнего стоят у закрывающихся дверей электрички, лишь бы успеть допеть последние строчки, когда машинист электропоезда приветствует заливистым гудком, когда патриотизм  вскипает в сердцах людей будто волна и ты её ощущаешь, когда молодежь стоит с блестящими от слез глазами, я понимаю, что смогла донести все, что хотела.</a:t>
            </a:r>
          </a:p>
          <a:p>
            <a:pPr>
              <a:lnSpc>
                <a:spcPct val="120000"/>
              </a:lnSpc>
              <a:buNone/>
            </a:pP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pic>
        <p:nvPicPr>
          <p:cNvPr id="6" name="Рисунок 5" descr="IMG_1897.JPG"/>
          <p:cNvPicPr>
            <a:picLocks noChangeAspect="1"/>
          </p:cNvPicPr>
          <p:nvPr/>
        </p:nvPicPr>
        <p:blipFill>
          <a:blip r:embed="rId3" cstate="print"/>
          <a:srcRect l="9907"/>
          <a:stretch>
            <a:fillRect/>
          </a:stretch>
        </p:blipFill>
        <p:spPr>
          <a:xfrm>
            <a:off x="0" y="4841776"/>
            <a:ext cx="2951312" cy="2016224"/>
          </a:xfrm>
          <a:prstGeom prst="rect">
            <a:avLst/>
          </a:prstGeom>
        </p:spPr>
      </p:pic>
      <p:pic>
        <p:nvPicPr>
          <p:cNvPr id="7" name="Рисунок 6" descr="IMG_1896.JPG"/>
          <p:cNvPicPr>
            <a:picLocks noChangeAspect="1"/>
          </p:cNvPicPr>
          <p:nvPr/>
        </p:nvPicPr>
        <p:blipFill>
          <a:blip r:embed="rId4" cstate="print"/>
          <a:stretch>
            <a:fillRect/>
          </a:stretch>
        </p:blipFill>
        <p:spPr>
          <a:xfrm>
            <a:off x="2771800" y="4581128"/>
            <a:ext cx="3075806" cy="2276872"/>
          </a:xfrm>
          <a:prstGeom prst="rect">
            <a:avLst/>
          </a:prstGeom>
        </p:spPr>
      </p:pic>
      <p:pic>
        <p:nvPicPr>
          <p:cNvPr id="8" name="Рисунок 7" descr="IMG_1782.JPG"/>
          <p:cNvPicPr>
            <a:picLocks noChangeAspect="1"/>
          </p:cNvPicPr>
          <p:nvPr/>
        </p:nvPicPr>
        <p:blipFill>
          <a:blip r:embed="rId5" cstate="print"/>
          <a:stretch>
            <a:fillRect/>
          </a:stretch>
        </p:blipFill>
        <p:spPr>
          <a:xfrm>
            <a:off x="5868144" y="4913784"/>
            <a:ext cx="3275856" cy="19442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1390</Words>
  <Application>Microsoft Office PowerPoint</Application>
  <PresentationFormat>Экран (4:3)</PresentationFormat>
  <Paragraphs>75</Paragraphs>
  <Slides>15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Губернаторский конкурс профессионального мастерства  на звание «Лучший работник культуры года» номинация «Лучший клубный работник» </vt:lpstr>
      <vt:lpstr>Всё в жизни начинается с семьи</vt:lpstr>
      <vt:lpstr>Творчества счастливые мгновения</vt:lpstr>
      <vt:lpstr>Моя судьба- моя культура</vt:lpstr>
      <vt:lpstr>Пусть творчество наши сердца окрыляет</vt:lpstr>
      <vt:lpstr>Счастье- дарить людям праздник</vt:lpstr>
      <vt:lpstr>Чтим русские традиции</vt:lpstr>
      <vt:lpstr>В центре внимания- клубные формирования</vt:lpstr>
      <vt:lpstr>Творческий поиск</vt:lpstr>
      <vt:lpstr>Благотворительная акция для детей  «Ёлка желаний Голухи»</vt:lpstr>
      <vt:lpstr>Я- женщина, которая поёт</vt:lpstr>
      <vt:lpstr>Мои шаги к успеху</vt:lpstr>
      <vt:lpstr>Воплощая мечты в реальность</vt:lpstr>
      <vt:lpstr>Отзывы о моей работе</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Елена</cp:lastModifiedBy>
  <cp:revision>156</cp:revision>
  <dcterms:created xsi:type="dcterms:W3CDTF">2022-01-25T05:39:28Z</dcterms:created>
  <dcterms:modified xsi:type="dcterms:W3CDTF">2022-01-31T03:16:12Z</dcterms:modified>
</cp:coreProperties>
</file>